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Lst>
  <p:notesMasterIdLst>
    <p:notesMasterId r:id="rId46"/>
  </p:notesMasterIdLst>
  <p:handoutMasterIdLst>
    <p:handoutMasterId r:id="rId47"/>
  </p:handoutMasterIdLst>
  <p:sldIdLst>
    <p:sldId id="312" r:id="rId4"/>
    <p:sldId id="342" r:id="rId5"/>
    <p:sldId id="313" r:id="rId6"/>
    <p:sldId id="389" r:id="rId7"/>
    <p:sldId id="392" r:id="rId8"/>
    <p:sldId id="385" r:id="rId9"/>
    <p:sldId id="393" r:id="rId10"/>
    <p:sldId id="384" r:id="rId11"/>
    <p:sldId id="387" r:id="rId12"/>
    <p:sldId id="390" r:id="rId13"/>
    <p:sldId id="403" r:id="rId14"/>
    <p:sldId id="398" r:id="rId15"/>
    <p:sldId id="314" r:id="rId16"/>
    <p:sldId id="355" r:id="rId17"/>
    <p:sldId id="317" r:id="rId18"/>
    <p:sldId id="318" r:id="rId19"/>
    <p:sldId id="319" r:id="rId20"/>
    <p:sldId id="266" r:id="rId21"/>
    <p:sldId id="320" r:id="rId22"/>
    <p:sldId id="321" r:id="rId23"/>
    <p:sldId id="322" r:id="rId24"/>
    <p:sldId id="405" r:id="rId25"/>
    <p:sldId id="376" r:id="rId26"/>
    <p:sldId id="404" r:id="rId27"/>
    <p:sldId id="359" r:id="rId28"/>
    <p:sldId id="369" r:id="rId29"/>
    <p:sldId id="408" r:id="rId30"/>
    <p:sldId id="409" r:id="rId31"/>
    <p:sldId id="410" r:id="rId32"/>
    <p:sldId id="411" r:id="rId33"/>
    <p:sldId id="412" r:id="rId34"/>
    <p:sldId id="413" r:id="rId35"/>
    <p:sldId id="430" r:id="rId36"/>
    <p:sldId id="414" r:id="rId37"/>
    <p:sldId id="415" r:id="rId38"/>
    <p:sldId id="431" r:id="rId39"/>
    <p:sldId id="416" r:id="rId40"/>
    <p:sldId id="417" r:id="rId41"/>
    <p:sldId id="418" r:id="rId42"/>
    <p:sldId id="419" r:id="rId43"/>
    <p:sldId id="360" r:id="rId44"/>
    <p:sldId id="380"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3" autoAdjust="0"/>
    <p:restoredTop sz="88294" autoAdjust="0"/>
  </p:normalViewPr>
  <p:slideViewPr>
    <p:cSldViewPr snapToGrid="0">
      <p:cViewPr varScale="1">
        <p:scale>
          <a:sx n="97" d="100"/>
          <a:sy n="97" d="100"/>
        </p:scale>
        <p:origin x="756" y="78"/>
      </p:cViewPr>
      <p:guideLst/>
    </p:cSldViewPr>
  </p:slideViewPr>
  <p:notesTextViewPr>
    <p:cViewPr>
      <p:scale>
        <a:sx n="3" d="2"/>
        <a:sy n="3" d="2"/>
      </p:scale>
      <p:origin x="0" y="0"/>
    </p:cViewPr>
  </p:notesTextViewPr>
  <p:sorterViewPr>
    <p:cViewPr>
      <p:scale>
        <a:sx n="112" d="100"/>
        <a:sy n="11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image" Target="../media/image8.jpg"/><Relationship Id="rId5" Type="http://schemas.openxmlformats.org/officeDocument/2006/relationships/image" Target="../media/image12.jpg"/><Relationship Id="rId4"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image" Target="../media/image8.jpg"/><Relationship Id="rId5" Type="http://schemas.openxmlformats.org/officeDocument/2006/relationships/image" Target="../media/image12.jpg"/><Relationship Id="rId4" Type="http://schemas.openxmlformats.org/officeDocument/2006/relationships/image" Target="../media/image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9C8553-9771-45C4-B6E5-AA2F80AA7608}"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zh-CN" altLang="en-US"/>
        </a:p>
      </dgm:t>
    </dgm:pt>
    <dgm:pt modelId="{A41784A3-47D7-4582-8C82-CA5BE4C15921}">
      <dgm:prSet/>
      <dgm:spPr/>
      <dgm:t>
        <a:bodyPr/>
        <a:lstStyle/>
        <a:p>
          <a:pPr algn="ctr" rtl="0"/>
          <a:r>
            <a:rPr lang="en-US" altLang="zh-CN" sz="1400" b="1" i="0" baseline="0" dirty="0"/>
            <a:t>Network Compression</a:t>
          </a:r>
          <a:endParaRPr lang="zh-CN" sz="1400" b="1" dirty="0"/>
        </a:p>
      </dgm:t>
    </dgm:pt>
    <dgm:pt modelId="{A0440112-E8E9-49A8-A3A8-12143C76BB2E}" type="parTrans" cxnId="{2B5686CB-6A72-4F9A-AA89-CB7A80F082CE}">
      <dgm:prSet/>
      <dgm:spPr/>
      <dgm:t>
        <a:bodyPr/>
        <a:lstStyle/>
        <a:p>
          <a:endParaRPr lang="zh-CN" altLang="en-US"/>
        </a:p>
      </dgm:t>
    </dgm:pt>
    <dgm:pt modelId="{EE8E9DDE-F1C4-4EF5-96AA-AD1197AE1C3A}" type="sibTrans" cxnId="{2B5686CB-6A72-4F9A-AA89-CB7A80F082CE}">
      <dgm:prSet/>
      <dgm:spPr/>
      <dgm:t>
        <a:bodyPr/>
        <a:lstStyle/>
        <a:p>
          <a:endParaRPr lang="zh-CN" altLang="en-US"/>
        </a:p>
      </dgm:t>
    </dgm:pt>
    <dgm:pt modelId="{D4FA175C-5292-4FA9-B628-17968A14FFDA}">
      <dgm:prSet custT="1"/>
      <dgm:spPr/>
      <dgm:t>
        <a:bodyPr/>
        <a:lstStyle/>
        <a:p>
          <a:pPr algn="l" rtl="0"/>
          <a:r>
            <a:rPr lang="en-US" sz="1400" b="0" i="0" baseline="0" dirty="0"/>
            <a:t>A compression store networks more efficiently run graph algorithms faster</a:t>
          </a:r>
          <a:endParaRPr lang="zh-CN" sz="1400" dirty="0"/>
        </a:p>
      </dgm:t>
    </dgm:pt>
    <dgm:pt modelId="{04398FBB-1E8F-4B93-9914-0627F5D8BB88}" type="parTrans" cxnId="{72688A3C-503C-40AB-8696-FF01D3533452}">
      <dgm:prSet/>
      <dgm:spPr/>
      <dgm:t>
        <a:bodyPr/>
        <a:lstStyle/>
        <a:p>
          <a:endParaRPr lang="zh-CN" altLang="en-US"/>
        </a:p>
      </dgm:t>
    </dgm:pt>
    <dgm:pt modelId="{2349C3AA-8028-479D-958E-74919F1A1061}" type="sibTrans" cxnId="{72688A3C-503C-40AB-8696-FF01D3533452}">
      <dgm:prSet/>
      <dgm:spPr/>
      <dgm:t>
        <a:bodyPr/>
        <a:lstStyle/>
        <a:p>
          <a:endParaRPr lang="zh-CN" altLang="en-US"/>
        </a:p>
      </dgm:t>
    </dgm:pt>
    <dgm:pt modelId="{E705A817-AAF5-4519-BBF3-52B84D6D5FE5}">
      <dgm:prSet/>
      <dgm:spPr/>
      <dgm:t>
        <a:bodyPr/>
        <a:lstStyle/>
        <a:p>
          <a:pPr algn="l" rtl="0"/>
          <a:r>
            <a:rPr lang="en-US" altLang="zh-CN" sz="1600" b="1" i="0" baseline="0" dirty="0"/>
            <a:t>Visualization</a:t>
          </a:r>
          <a:endParaRPr lang="zh-CN" sz="1600" dirty="0"/>
        </a:p>
      </dgm:t>
    </dgm:pt>
    <dgm:pt modelId="{02C63412-D38D-453A-B974-ABA099B1A52A}" type="parTrans" cxnId="{CC6162E2-2F94-4C85-B881-3783E27DDF2F}">
      <dgm:prSet/>
      <dgm:spPr/>
      <dgm:t>
        <a:bodyPr/>
        <a:lstStyle/>
        <a:p>
          <a:endParaRPr lang="zh-CN" altLang="en-US"/>
        </a:p>
      </dgm:t>
    </dgm:pt>
    <dgm:pt modelId="{1ABD8B4E-EC44-43FA-8488-9DAD4C675607}" type="sibTrans" cxnId="{CC6162E2-2F94-4C85-B881-3783E27DDF2F}">
      <dgm:prSet/>
      <dgm:spPr/>
      <dgm:t>
        <a:bodyPr/>
        <a:lstStyle/>
        <a:p>
          <a:endParaRPr lang="zh-CN" altLang="en-US"/>
        </a:p>
      </dgm:t>
    </dgm:pt>
    <dgm:pt modelId="{9513F3D9-E495-4C79-8DB9-56FA42D7682F}">
      <dgm:prSet/>
      <dgm:spPr/>
      <dgm:t>
        <a:bodyPr/>
        <a:lstStyle/>
        <a:p>
          <a:pPr algn="ctr" rtl="0"/>
          <a:r>
            <a:rPr lang="en-US" altLang="zh-CN" sz="1600" b="1" i="0" baseline="0" dirty="0"/>
            <a:t>Community Mining</a:t>
          </a:r>
          <a:endParaRPr lang="zh-CN" sz="1600" dirty="0"/>
        </a:p>
      </dgm:t>
    </dgm:pt>
    <dgm:pt modelId="{B187C49F-7ADD-4A7D-A616-7D1FC03696FD}" type="parTrans" cxnId="{4CDE67F2-9A76-419C-8142-27522AAFD020}">
      <dgm:prSet/>
      <dgm:spPr/>
      <dgm:t>
        <a:bodyPr/>
        <a:lstStyle/>
        <a:p>
          <a:endParaRPr lang="zh-CN" altLang="en-US"/>
        </a:p>
      </dgm:t>
    </dgm:pt>
    <dgm:pt modelId="{A59B1538-061C-4A13-B61C-6C5A54F59872}" type="sibTrans" cxnId="{4CDE67F2-9A76-419C-8142-27522AAFD020}">
      <dgm:prSet/>
      <dgm:spPr/>
      <dgm:t>
        <a:bodyPr/>
        <a:lstStyle/>
        <a:p>
          <a:endParaRPr lang="zh-CN" altLang="en-US"/>
        </a:p>
      </dgm:t>
    </dgm:pt>
    <dgm:pt modelId="{9025D88E-072C-4A55-9526-F07D5FE772DC}">
      <dgm:prSet custT="1"/>
      <dgm:spPr/>
      <dgm:t>
        <a:bodyPr/>
        <a:lstStyle/>
        <a:p>
          <a:pPr algn="l" rtl="0"/>
          <a:r>
            <a:rPr lang="en-US" sz="1400" b="0" i="0" baseline="0" dirty="0"/>
            <a:t>Network partitioning  ( k-means on the embedding to cluster the nodes )</a:t>
          </a:r>
          <a:endParaRPr lang="zh-CN" sz="1400" dirty="0"/>
        </a:p>
      </dgm:t>
    </dgm:pt>
    <dgm:pt modelId="{BBE96AFD-6A98-448A-AAD9-52619BCBABDC}" type="parTrans" cxnId="{255DDDBF-2AEF-4F4F-B029-A26923B2B7AF}">
      <dgm:prSet/>
      <dgm:spPr/>
      <dgm:t>
        <a:bodyPr/>
        <a:lstStyle/>
        <a:p>
          <a:endParaRPr lang="zh-CN" altLang="en-US"/>
        </a:p>
      </dgm:t>
    </dgm:pt>
    <dgm:pt modelId="{38AD1A5C-D401-4612-9479-93F31BEC14FD}" type="sibTrans" cxnId="{255DDDBF-2AEF-4F4F-B029-A26923B2B7AF}">
      <dgm:prSet/>
      <dgm:spPr/>
      <dgm:t>
        <a:bodyPr/>
        <a:lstStyle/>
        <a:p>
          <a:endParaRPr lang="zh-CN" altLang="en-US"/>
        </a:p>
      </dgm:t>
    </dgm:pt>
    <dgm:pt modelId="{09990C39-C2A0-405D-8F52-EF916D63C63B}">
      <dgm:prSet/>
      <dgm:spPr/>
      <dgm:t>
        <a:bodyPr/>
        <a:lstStyle/>
        <a:p>
          <a:pPr algn="ctr" rtl="0"/>
          <a:r>
            <a:rPr lang="en-US" altLang="zh-CN" sz="1600" b="1" i="0" baseline="0" dirty="0"/>
            <a:t>Link Prediction</a:t>
          </a:r>
          <a:endParaRPr lang="zh-CN" sz="1600" dirty="0"/>
        </a:p>
      </dgm:t>
    </dgm:pt>
    <dgm:pt modelId="{E2C1C347-09B8-4FEE-AFC7-5DDE5948B4AE}" type="parTrans" cxnId="{8723C0DA-291B-4301-8518-4C8F4A2C182A}">
      <dgm:prSet/>
      <dgm:spPr/>
      <dgm:t>
        <a:bodyPr/>
        <a:lstStyle/>
        <a:p>
          <a:endParaRPr lang="zh-CN" altLang="en-US"/>
        </a:p>
      </dgm:t>
    </dgm:pt>
    <dgm:pt modelId="{FC7564E4-CC19-446D-A4D2-5BF924AB77ED}" type="sibTrans" cxnId="{8723C0DA-291B-4301-8518-4C8F4A2C182A}">
      <dgm:prSet/>
      <dgm:spPr/>
      <dgm:t>
        <a:bodyPr/>
        <a:lstStyle/>
        <a:p>
          <a:endParaRPr lang="zh-CN" altLang="en-US"/>
        </a:p>
      </dgm:t>
    </dgm:pt>
    <dgm:pt modelId="{C945CE2B-57D2-490E-909A-47BAE9AF3D7C}">
      <dgm:prSet custT="1"/>
      <dgm:spPr/>
      <dgm:t>
        <a:bodyPr/>
        <a:lstStyle/>
        <a:p>
          <a:pPr algn="l" rtl="0"/>
          <a:r>
            <a:rPr lang="en-US" sz="1400" b="0" i="0" baseline="0" dirty="0"/>
            <a:t>Predict either missing interactions or links that may appear in the future</a:t>
          </a:r>
          <a:endParaRPr lang="zh-CN" sz="1400" dirty="0"/>
        </a:p>
      </dgm:t>
    </dgm:pt>
    <dgm:pt modelId="{8DD58DE9-6BA5-4C2D-A997-C0666619A921}" type="parTrans" cxnId="{8A27F103-2EE8-4710-8229-7AA2C42B25E8}">
      <dgm:prSet/>
      <dgm:spPr/>
      <dgm:t>
        <a:bodyPr/>
        <a:lstStyle/>
        <a:p>
          <a:endParaRPr lang="zh-CN" altLang="en-US"/>
        </a:p>
      </dgm:t>
    </dgm:pt>
    <dgm:pt modelId="{F8CE237B-443E-424E-B3C7-1B74F789FE21}" type="sibTrans" cxnId="{8A27F103-2EE8-4710-8229-7AA2C42B25E8}">
      <dgm:prSet/>
      <dgm:spPr/>
      <dgm:t>
        <a:bodyPr/>
        <a:lstStyle/>
        <a:p>
          <a:endParaRPr lang="zh-CN" altLang="en-US"/>
        </a:p>
      </dgm:t>
    </dgm:pt>
    <dgm:pt modelId="{A59746DA-D3DC-418A-B35F-45E0DE4333BC}">
      <dgm:prSet/>
      <dgm:spPr/>
      <dgm:t>
        <a:bodyPr/>
        <a:lstStyle/>
        <a:p>
          <a:pPr algn="ctr" rtl="0"/>
          <a:r>
            <a:rPr lang="en-US" altLang="zh-CN" sz="1600" b="1" i="0" baseline="0" dirty="0"/>
            <a:t>Node Classification</a:t>
          </a:r>
          <a:endParaRPr lang="zh-CN" sz="1600" dirty="0"/>
        </a:p>
      </dgm:t>
    </dgm:pt>
    <dgm:pt modelId="{0B9EBE2F-0831-45EF-A0FB-6AB70277C34B}" type="parTrans" cxnId="{3DCFC82A-813A-4337-9BB2-786008EF6667}">
      <dgm:prSet/>
      <dgm:spPr/>
      <dgm:t>
        <a:bodyPr/>
        <a:lstStyle/>
        <a:p>
          <a:endParaRPr lang="zh-CN" altLang="en-US"/>
        </a:p>
      </dgm:t>
    </dgm:pt>
    <dgm:pt modelId="{9E5143C5-66D1-443A-858F-F4B038DB258F}" type="sibTrans" cxnId="{3DCFC82A-813A-4337-9BB2-786008EF6667}">
      <dgm:prSet/>
      <dgm:spPr/>
      <dgm:t>
        <a:bodyPr/>
        <a:lstStyle/>
        <a:p>
          <a:endParaRPr lang="zh-CN" altLang="en-US"/>
        </a:p>
      </dgm:t>
    </dgm:pt>
    <dgm:pt modelId="{9144B98D-0F83-4A5E-8DB7-E43CF2E29964}">
      <dgm:prSet custT="1"/>
      <dgm:spPr/>
      <dgm:t>
        <a:bodyPr/>
        <a:lstStyle/>
        <a:p>
          <a:pPr algn="l" rtl="0"/>
          <a:r>
            <a:rPr lang="en-US" sz="1400" b="0" i="0" baseline="0" dirty="0"/>
            <a:t>Label the full graph based only on this small initial seed set</a:t>
          </a:r>
          <a:endParaRPr lang="zh-CN" sz="1400" dirty="0"/>
        </a:p>
      </dgm:t>
    </dgm:pt>
    <dgm:pt modelId="{0E193F7F-97C2-46AF-B95D-7B6DB9CDB39A}" type="parTrans" cxnId="{631ADBA4-0A7D-4AE8-A9EB-352F15F712E4}">
      <dgm:prSet/>
      <dgm:spPr/>
      <dgm:t>
        <a:bodyPr/>
        <a:lstStyle/>
        <a:p>
          <a:endParaRPr lang="zh-CN" altLang="en-US"/>
        </a:p>
      </dgm:t>
    </dgm:pt>
    <dgm:pt modelId="{27D7B57B-561C-4A21-A124-FDB93BF0426D}" type="sibTrans" cxnId="{631ADBA4-0A7D-4AE8-A9EB-352F15F712E4}">
      <dgm:prSet/>
      <dgm:spPr/>
      <dgm:t>
        <a:bodyPr/>
        <a:lstStyle/>
        <a:p>
          <a:endParaRPr lang="zh-CN" altLang="en-US"/>
        </a:p>
      </dgm:t>
    </dgm:pt>
    <dgm:pt modelId="{37D50287-5313-4AE7-8BAF-6EF567D64D21}">
      <dgm:prSet custT="1"/>
      <dgm:spPr/>
      <dgm:t>
        <a:bodyPr/>
        <a:lstStyle/>
        <a:p>
          <a:pPr algn="l" rtl="0"/>
          <a:r>
            <a:rPr lang="en-US" sz="1400" b="0" i="0" baseline="0" dirty="0"/>
            <a:t>View it from an information visualization perspective</a:t>
          </a:r>
          <a:endParaRPr lang="zh-CN" sz="1400" dirty="0"/>
        </a:p>
      </dgm:t>
    </dgm:pt>
    <dgm:pt modelId="{890A353D-BBEB-42FA-B3AB-D134A04D688C}" type="sibTrans" cxnId="{F5983681-B05A-45A9-BBA7-6B981DA5C388}">
      <dgm:prSet/>
      <dgm:spPr/>
      <dgm:t>
        <a:bodyPr/>
        <a:lstStyle/>
        <a:p>
          <a:endParaRPr lang="zh-CN" altLang="en-US"/>
        </a:p>
      </dgm:t>
    </dgm:pt>
    <dgm:pt modelId="{FF5818CC-85B1-49C0-BEA1-16D82E72A368}" type="parTrans" cxnId="{F5983681-B05A-45A9-BBA7-6B981DA5C388}">
      <dgm:prSet/>
      <dgm:spPr/>
      <dgm:t>
        <a:bodyPr/>
        <a:lstStyle/>
        <a:p>
          <a:endParaRPr lang="zh-CN" altLang="en-US"/>
        </a:p>
      </dgm:t>
    </dgm:pt>
    <dgm:pt modelId="{79074FB9-E1B2-4C21-AC8F-D45B1FD9F68A}" type="pres">
      <dgm:prSet presAssocID="{429C8553-9771-45C4-B6E5-AA2F80AA7608}" presName="Name0" presStyleCnt="0">
        <dgm:presLayoutVars>
          <dgm:dir/>
          <dgm:resizeHandles val="exact"/>
        </dgm:presLayoutVars>
      </dgm:prSet>
      <dgm:spPr/>
    </dgm:pt>
    <dgm:pt modelId="{93866103-D4D4-44F1-B13E-95C53A7AD49B}" type="pres">
      <dgm:prSet presAssocID="{429C8553-9771-45C4-B6E5-AA2F80AA7608}" presName="fgShape" presStyleLbl="fgShp" presStyleIdx="0" presStyleCnt="1" custScaleY="44002"/>
      <dgm:spPr/>
    </dgm:pt>
    <dgm:pt modelId="{73AD2C4B-A8B5-4C88-A87B-30367F45C58A}" type="pres">
      <dgm:prSet presAssocID="{429C8553-9771-45C4-B6E5-AA2F80AA7608}" presName="linComp" presStyleCnt="0"/>
      <dgm:spPr/>
    </dgm:pt>
    <dgm:pt modelId="{E06BF428-CFFF-4575-9FD6-05D2612BFAD0}" type="pres">
      <dgm:prSet presAssocID="{A41784A3-47D7-4582-8C82-CA5BE4C15921}" presName="compNode" presStyleCnt="0"/>
      <dgm:spPr/>
    </dgm:pt>
    <dgm:pt modelId="{01727419-5D79-4EF3-BDF6-482068FB62D0}" type="pres">
      <dgm:prSet presAssocID="{A41784A3-47D7-4582-8C82-CA5BE4C15921}" presName="bkgdShape" presStyleLbl="node1" presStyleIdx="0" presStyleCnt="5"/>
      <dgm:spPr/>
    </dgm:pt>
    <dgm:pt modelId="{3B96A882-1389-4965-AA16-EA2D8AD866F5}" type="pres">
      <dgm:prSet presAssocID="{A41784A3-47D7-4582-8C82-CA5BE4C15921}" presName="nodeTx" presStyleLbl="node1" presStyleIdx="0" presStyleCnt="5">
        <dgm:presLayoutVars>
          <dgm:bulletEnabled val="1"/>
        </dgm:presLayoutVars>
      </dgm:prSet>
      <dgm:spPr/>
    </dgm:pt>
    <dgm:pt modelId="{F64A2BE3-9E41-467B-8C80-7C1DD69F5BE3}" type="pres">
      <dgm:prSet presAssocID="{A41784A3-47D7-4582-8C82-CA5BE4C15921}" presName="invisiNode" presStyleLbl="node1" presStyleIdx="0" presStyleCnt="5"/>
      <dgm:spPr/>
    </dgm:pt>
    <dgm:pt modelId="{DC29B4BB-FB6B-4619-9784-6D58EA34BFA9}" type="pres">
      <dgm:prSet presAssocID="{A41784A3-47D7-4582-8C82-CA5BE4C15921}"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38F3C4AB-D614-4C5D-84FB-AEA7891C8D94}" type="pres">
      <dgm:prSet presAssocID="{EE8E9DDE-F1C4-4EF5-96AA-AD1197AE1C3A}" presName="sibTrans" presStyleLbl="sibTrans2D1" presStyleIdx="0" presStyleCnt="0"/>
      <dgm:spPr/>
    </dgm:pt>
    <dgm:pt modelId="{659ECD93-9C9D-4FE0-89F8-E22EA51AFB04}" type="pres">
      <dgm:prSet presAssocID="{E705A817-AAF5-4519-BBF3-52B84D6D5FE5}" presName="compNode" presStyleCnt="0"/>
      <dgm:spPr/>
    </dgm:pt>
    <dgm:pt modelId="{009A1A40-01BE-4091-9629-E422F845B6C4}" type="pres">
      <dgm:prSet presAssocID="{E705A817-AAF5-4519-BBF3-52B84D6D5FE5}" presName="bkgdShape" presStyleLbl="node1" presStyleIdx="1" presStyleCnt="5"/>
      <dgm:spPr/>
    </dgm:pt>
    <dgm:pt modelId="{8F7D2ACD-2024-4727-9176-7BE28DF0A21A}" type="pres">
      <dgm:prSet presAssocID="{E705A817-AAF5-4519-BBF3-52B84D6D5FE5}" presName="nodeTx" presStyleLbl="node1" presStyleIdx="1" presStyleCnt="5">
        <dgm:presLayoutVars>
          <dgm:bulletEnabled val="1"/>
        </dgm:presLayoutVars>
      </dgm:prSet>
      <dgm:spPr/>
    </dgm:pt>
    <dgm:pt modelId="{F0794218-216B-40E0-B45E-91173A6E2F30}" type="pres">
      <dgm:prSet presAssocID="{E705A817-AAF5-4519-BBF3-52B84D6D5FE5}" presName="invisiNode" presStyleLbl="node1" presStyleIdx="1" presStyleCnt="5"/>
      <dgm:spPr/>
    </dgm:pt>
    <dgm:pt modelId="{32550428-6BF8-417A-845E-24ADD626A181}" type="pres">
      <dgm:prSet presAssocID="{E705A817-AAF5-4519-BBF3-52B84D6D5FE5}"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9A833CF-2A59-4763-9E52-152ABCCC42EB}" type="pres">
      <dgm:prSet presAssocID="{1ABD8B4E-EC44-43FA-8488-9DAD4C675607}" presName="sibTrans" presStyleLbl="sibTrans2D1" presStyleIdx="0" presStyleCnt="0"/>
      <dgm:spPr/>
    </dgm:pt>
    <dgm:pt modelId="{7CC16680-4618-47CA-8140-7F89985C1986}" type="pres">
      <dgm:prSet presAssocID="{9513F3D9-E495-4C79-8DB9-56FA42D7682F}" presName="compNode" presStyleCnt="0"/>
      <dgm:spPr/>
    </dgm:pt>
    <dgm:pt modelId="{C68A9CD4-D9A1-4E5E-80F9-0F798FB9B0D3}" type="pres">
      <dgm:prSet presAssocID="{9513F3D9-E495-4C79-8DB9-56FA42D7682F}" presName="bkgdShape" presStyleLbl="node1" presStyleIdx="2" presStyleCnt="5"/>
      <dgm:spPr/>
    </dgm:pt>
    <dgm:pt modelId="{84C6AB9A-4972-46D2-A725-D19631E69EEB}" type="pres">
      <dgm:prSet presAssocID="{9513F3D9-E495-4C79-8DB9-56FA42D7682F}" presName="nodeTx" presStyleLbl="node1" presStyleIdx="2" presStyleCnt="5">
        <dgm:presLayoutVars>
          <dgm:bulletEnabled val="1"/>
        </dgm:presLayoutVars>
      </dgm:prSet>
      <dgm:spPr/>
    </dgm:pt>
    <dgm:pt modelId="{7BA479DE-75D2-47CA-92A3-2D06CFA75E72}" type="pres">
      <dgm:prSet presAssocID="{9513F3D9-E495-4C79-8DB9-56FA42D7682F}" presName="invisiNode" presStyleLbl="node1" presStyleIdx="2" presStyleCnt="5"/>
      <dgm:spPr/>
    </dgm:pt>
    <dgm:pt modelId="{D4117837-B424-4ED0-ABB1-BF70B21C3B3E}" type="pres">
      <dgm:prSet presAssocID="{9513F3D9-E495-4C79-8DB9-56FA42D7682F}"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4B09C99-EE37-4EC2-AEC5-99BAFC961FD8}" type="pres">
      <dgm:prSet presAssocID="{A59B1538-061C-4A13-B61C-6C5A54F59872}" presName="sibTrans" presStyleLbl="sibTrans2D1" presStyleIdx="0" presStyleCnt="0"/>
      <dgm:spPr/>
    </dgm:pt>
    <dgm:pt modelId="{12AA4EED-CF2F-4DB7-9D09-8CFE264BCF8D}" type="pres">
      <dgm:prSet presAssocID="{09990C39-C2A0-405D-8F52-EF916D63C63B}" presName="compNode" presStyleCnt="0"/>
      <dgm:spPr/>
    </dgm:pt>
    <dgm:pt modelId="{7D8EDBAF-A0A0-4CA0-8121-28485A4A1BFD}" type="pres">
      <dgm:prSet presAssocID="{09990C39-C2A0-405D-8F52-EF916D63C63B}" presName="bkgdShape" presStyleLbl="node1" presStyleIdx="3" presStyleCnt="5"/>
      <dgm:spPr/>
    </dgm:pt>
    <dgm:pt modelId="{9480B638-8780-47B1-97A4-0C83398E4108}" type="pres">
      <dgm:prSet presAssocID="{09990C39-C2A0-405D-8F52-EF916D63C63B}" presName="nodeTx" presStyleLbl="node1" presStyleIdx="3" presStyleCnt="5">
        <dgm:presLayoutVars>
          <dgm:bulletEnabled val="1"/>
        </dgm:presLayoutVars>
      </dgm:prSet>
      <dgm:spPr/>
    </dgm:pt>
    <dgm:pt modelId="{DD9F0419-35C3-421D-89DD-1D9901C5E43C}" type="pres">
      <dgm:prSet presAssocID="{09990C39-C2A0-405D-8F52-EF916D63C63B}" presName="invisiNode" presStyleLbl="node1" presStyleIdx="3" presStyleCnt="5"/>
      <dgm:spPr/>
    </dgm:pt>
    <dgm:pt modelId="{E43EF771-0093-4066-81F8-16D374A9EF91}" type="pres">
      <dgm:prSet presAssocID="{09990C39-C2A0-405D-8F52-EF916D63C63B}" presName="imagNode"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ECF0C241-1E2D-469E-BCC6-48551FD8B0C5}" type="pres">
      <dgm:prSet presAssocID="{FC7564E4-CC19-446D-A4D2-5BF924AB77ED}" presName="sibTrans" presStyleLbl="sibTrans2D1" presStyleIdx="0" presStyleCnt="0"/>
      <dgm:spPr/>
    </dgm:pt>
    <dgm:pt modelId="{DC16C68A-0861-4EB7-9AAB-FB7CCB2C0833}" type="pres">
      <dgm:prSet presAssocID="{A59746DA-D3DC-418A-B35F-45E0DE4333BC}" presName="compNode" presStyleCnt="0"/>
      <dgm:spPr/>
    </dgm:pt>
    <dgm:pt modelId="{48596A05-871D-4DB1-98CA-5AE400D1860C}" type="pres">
      <dgm:prSet presAssocID="{A59746DA-D3DC-418A-B35F-45E0DE4333BC}" presName="bkgdShape" presStyleLbl="node1" presStyleIdx="4" presStyleCnt="5"/>
      <dgm:spPr/>
    </dgm:pt>
    <dgm:pt modelId="{293424B1-289F-4E31-8CED-913824894A7B}" type="pres">
      <dgm:prSet presAssocID="{A59746DA-D3DC-418A-B35F-45E0DE4333BC}" presName="nodeTx" presStyleLbl="node1" presStyleIdx="4" presStyleCnt="5">
        <dgm:presLayoutVars>
          <dgm:bulletEnabled val="1"/>
        </dgm:presLayoutVars>
      </dgm:prSet>
      <dgm:spPr/>
    </dgm:pt>
    <dgm:pt modelId="{527F07AE-1C9F-4AA6-B484-9E745543AFD3}" type="pres">
      <dgm:prSet presAssocID="{A59746DA-D3DC-418A-B35F-45E0DE4333BC}" presName="invisiNode" presStyleLbl="node1" presStyleIdx="4" presStyleCnt="5"/>
      <dgm:spPr/>
    </dgm:pt>
    <dgm:pt modelId="{E3BE6664-991B-4F24-8873-6B01CF4B39D2}" type="pres">
      <dgm:prSet presAssocID="{A59746DA-D3DC-418A-B35F-45E0DE4333BC}"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Lst>
  <dgm:cxnLst>
    <dgm:cxn modelId="{8A27F103-2EE8-4710-8229-7AA2C42B25E8}" srcId="{09990C39-C2A0-405D-8F52-EF916D63C63B}" destId="{C945CE2B-57D2-490E-909A-47BAE9AF3D7C}" srcOrd="0" destOrd="0" parTransId="{8DD58DE9-6BA5-4C2D-A997-C0666619A921}" sibTransId="{F8CE237B-443E-424E-B3C7-1B74F789FE21}"/>
    <dgm:cxn modelId="{6280FC07-50D5-49D0-BCCF-3A3066354E34}" type="presOf" srcId="{1ABD8B4E-EC44-43FA-8488-9DAD4C675607}" destId="{A9A833CF-2A59-4763-9E52-152ABCCC42EB}" srcOrd="0" destOrd="0" presId="urn:microsoft.com/office/officeart/2005/8/layout/hList7"/>
    <dgm:cxn modelId="{C06B1823-AED3-43D7-90C1-ED24216469DE}" type="presOf" srcId="{09990C39-C2A0-405D-8F52-EF916D63C63B}" destId="{9480B638-8780-47B1-97A4-0C83398E4108}" srcOrd="1" destOrd="0" presId="urn:microsoft.com/office/officeart/2005/8/layout/hList7"/>
    <dgm:cxn modelId="{F2A94824-855B-4653-A014-61924F438BE3}" type="presOf" srcId="{D4FA175C-5292-4FA9-B628-17968A14FFDA}" destId="{3B96A882-1389-4965-AA16-EA2D8AD866F5}" srcOrd="1" destOrd="1" presId="urn:microsoft.com/office/officeart/2005/8/layout/hList7"/>
    <dgm:cxn modelId="{739ED728-6C92-48CB-85D2-3682C127B996}" type="presOf" srcId="{9144B98D-0F83-4A5E-8DB7-E43CF2E29964}" destId="{48596A05-871D-4DB1-98CA-5AE400D1860C}" srcOrd="0" destOrd="1" presId="urn:microsoft.com/office/officeart/2005/8/layout/hList7"/>
    <dgm:cxn modelId="{3DCFC82A-813A-4337-9BB2-786008EF6667}" srcId="{429C8553-9771-45C4-B6E5-AA2F80AA7608}" destId="{A59746DA-D3DC-418A-B35F-45E0DE4333BC}" srcOrd="4" destOrd="0" parTransId="{0B9EBE2F-0831-45EF-A0FB-6AB70277C34B}" sibTransId="{9E5143C5-66D1-443A-858F-F4B038DB258F}"/>
    <dgm:cxn modelId="{72688A3C-503C-40AB-8696-FF01D3533452}" srcId="{A41784A3-47D7-4582-8C82-CA5BE4C15921}" destId="{D4FA175C-5292-4FA9-B628-17968A14FFDA}" srcOrd="0" destOrd="0" parTransId="{04398FBB-1E8F-4B93-9914-0627F5D8BB88}" sibTransId="{2349C3AA-8028-479D-958E-74919F1A1061}"/>
    <dgm:cxn modelId="{56E2CF43-308F-452E-83BD-608A0E540A78}" type="presOf" srcId="{A59746DA-D3DC-418A-B35F-45E0DE4333BC}" destId="{48596A05-871D-4DB1-98CA-5AE400D1860C}" srcOrd="0" destOrd="0" presId="urn:microsoft.com/office/officeart/2005/8/layout/hList7"/>
    <dgm:cxn modelId="{42A7DB69-7DA4-4632-AAA3-461379F35961}" type="presOf" srcId="{9025D88E-072C-4A55-9526-F07D5FE772DC}" destId="{84C6AB9A-4972-46D2-A725-D19631E69EEB}" srcOrd="1" destOrd="1" presId="urn:microsoft.com/office/officeart/2005/8/layout/hList7"/>
    <dgm:cxn modelId="{8A69156C-3270-4A64-BD9E-4F2D792C4EA4}" type="presOf" srcId="{9513F3D9-E495-4C79-8DB9-56FA42D7682F}" destId="{84C6AB9A-4972-46D2-A725-D19631E69EEB}" srcOrd="1" destOrd="0" presId="urn:microsoft.com/office/officeart/2005/8/layout/hList7"/>
    <dgm:cxn modelId="{093B3B4C-C732-46D3-8375-3D00A159FAC3}" type="presOf" srcId="{09990C39-C2A0-405D-8F52-EF916D63C63B}" destId="{7D8EDBAF-A0A0-4CA0-8121-28485A4A1BFD}" srcOrd="0" destOrd="0" presId="urn:microsoft.com/office/officeart/2005/8/layout/hList7"/>
    <dgm:cxn modelId="{F4B1D76D-5214-49E4-882A-F28772426CEA}" type="presOf" srcId="{E705A817-AAF5-4519-BBF3-52B84D6D5FE5}" destId="{009A1A40-01BE-4091-9629-E422F845B6C4}" srcOrd="0" destOrd="0" presId="urn:microsoft.com/office/officeart/2005/8/layout/hList7"/>
    <dgm:cxn modelId="{37B88350-B756-4041-9EF4-C97C820FFA1F}" type="presOf" srcId="{C945CE2B-57D2-490E-909A-47BAE9AF3D7C}" destId="{9480B638-8780-47B1-97A4-0C83398E4108}" srcOrd="1" destOrd="1" presId="urn:microsoft.com/office/officeart/2005/8/layout/hList7"/>
    <dgm:cxn modelId="{2908D370-D08A-4C99-A4A9-68830EE82F81}" type="presOf" srcId="{9513F3D9-E495-4C79-8DB9-56FA42D7682F}" destId="{C68A9CD4-D9A1-4E5E-80F9-0F798FB9B0D3}" srcOrd="0" destOrd="0" presId="urn:microsoft.com/office/officeart/2005/8/layout/hList7"/>
    <dgm:cxn modelId="{551CA453-25A6-4F2F-8527-6DE3BF46B1A6}" type="presOf" srcId="{A41784A3-47D7-4582-8C82-CA5BE4C15921}" destId="{01727419-5D79-4EF3-BDF6-482068FB62D0}" srcOrd="0" destOrd="0" presId="urn:microsoft.com/office/officeart/2005/8/layout/hList7"/>
    <dgm:cxn modelId="{3933CF76-99B9-496C-B49C-7DF1ED08A9F3}" type="presOf" srcId="{E705A817-AAF5-4519-BBF3-52B84D6D5FE5}" destId="{8F7D2ACD-2024-4727-9176-7BE28DF0A21A}" srcOrd="1" destOrd="0" presId="urn:microsoft.com/office/officeart/2005/8/layout/hList7"/>
    <dgm:cxn modelId="{F5983681-B05A-45A9-BBA7-6B981DA5C388}" srcId="{E705A817-AAF5-4519-BBF3-52B84D6D5FE5}" destId="{37D50287-5313-4AE7-8BAF-6EF567D64D21}" srcOrd="0" destOrd="0" parTransId="{FF5818CC-85B1-49C0-BEA1-16D82E72A368}" sibTransId="{890A353D-BBEB-42FA-B3AB-D134A04D688C}"/>
    <dgm:cxn modelId="{110E9481-C0A2-436B-9972-F33CC90E039C}" type="presOf" srcId="{37D50287-5313-4AE7-8BAF-6EF567D64D21}" destId="{8F7D2ACD-2024-4727-9176-7BE28DF0A21A}" srcOrd="1" destOrd="1" presId="urn:microsoft.com/office/officeart/2005/8/layout/hList7"/>
    <dgm:cxn modelId="{D954A594-4C57-4BCE-A9D3-3899851B2188}" type="presOf" srcId="{37D50287-5313-4AE7-8BAF-6EF567D64D21}" destId="{009A1A40-01BE-4091-9629-E422F845B6C4}" srcOrd="0" destOrd="1" presId="urn:microsoft.com/office/officeart/2005/8/layout/hList7"/>
    <dgm:cxn modelId="{1B500A97-17B0-4E05-947B-D8396172CC9F}" type="presOf" srcId="{D4FA175C-5292-4FA9-B628-17968A14FFDA}" destId="{01727419-5D79-4EF3-BDF6-482068FB62D0}" srcOrd="0" destOrd="1" presId="urn:microsoft.com/office/officeart/2005/8/layout/hList7"/>
    <dgm:cxn modelId="{631ADBA4-0A7D-4AE8-A9EB-352F15F712E4}" srcId="{A59746DA-D3DC-418A-B35F-45E0DE4333BC}" destId="{9144B98D-0F83-4A5E-8DB7-E43CF2E29964}" srcOrd="0" destOrd="0" parTransId="{0E193F7F-97C2-46AF-B95D-7B6DB9CDB39A}" sibTransId="{27D7B57B-561C-4A21-A124-FDB93BF0426D}"/>
    <dgm:cxn modelId="{EE219BA9-1024-4910-92CF-47E015E21C96}" type="presOf" srcId="{C945CE2B-57D2-490E-909A-47BAE9AF3D7C}" destId="{7D8EDBAF-A0A0-4CA0-8121-28485A4A1BFD}" srcOrd="0" destOrd="1" presId="urn:microsoft.com/office/officeart/2005/8/layout/hList7"/>
    <dgm:cxn modelId="{CB42D1BB-2532-4687-BCCB-08D5D08097B0}" type="presOf" srcId="{9144B98D-0F83-4A5E-8DB7-E43CF2E29964}" destId="{293424B1-289F-4E31-8CED-913824894A7B}" srcOrd="1" destOrd="1" presId="urn:microsoft.com/office/officeart/2005/8/layout/hList7"/>
    <dgm:cxn modelId="{255DDDBF-2AEF-4F4F-B029-A26923B2B7AF}" srcId="{9513F3D9-E495-4C79-8DB9-56FA42D7682F}" destId="{9025D88E-072C-4A55-9526-F07D5FE772DC}" srcOrd="0" destOrd="0" parTransId="{BBE96AFD-6A98-448A-AAD9-52619BCBABDC}" sibTransId="{38AD1A5C-D401-4612-9479-93F31BEC14FD}"/>
    <dgm:cxn modelId="{8E8A78C2-CC49-4620-944B-F2E4D1141850}" type="presOf" srcId="{A41784A3-47D7-4582-8C82-CA5BE4C15921}" destId="{3B96A882-1389-4965-AA16-EA2D8AD866F5}" srcOrd="1" destOrd="0" presId="urn:microsoft.com/office/officeart/2005/8/layout/hList7"/>
    <dgm:cxn modelId="{2B5686CB-6A72-4F9A-AA89-CB7A80F082CE}" srcId="{429C8553-9771-45C4-B6E5-AA2F80AA7608}" destId="{A41784A3-47D7-4582-8C82-CA5BE4C15921}" srcOrd="0" destOrd="0" parTransId="{A0440112-E8E9-49A8-A3A8-12143C76BB2E}" sibTransId="{EE8E9DDE-F1C4-4EF5-96AA-AD1197AE1C3A}"/>
    <dgm:cxn modelId="{F4CA4DCF-2E79-4E51-B384-4EC7C5090700}" type="presOf" srcId="{A59B1538-061C-4A13-B61C-6C5A54F59872}" destId="{14B09C99-EE37-4EC2-AEC5-99BAFC961FD8}" srcOrd="0" destOrd="0" presId="urn:microsoft.com/office/officeart/2005/8/layout/hList7"/>
    <dgm:cxn modelId="{978C4FD2-9523-4BFF-927C-0513809EEC7A}" type="presOf" srcId="{429C8553-9771-45C4-B6E5-AA2F80AA7608}" destId="{79074FB9-E1B2-4C21-AC8F-D45B1FD9F68A}" srcOrd="0" destOrd="0" presId="urn:microsoft.com/office/officeart/2005/8/layout/hList7"/>
    <dgm:cxn modelId="{39F3AFD6-AF80-4464-81CF-2901991E4EEA}" type="presOf" srcId="{9025D88E-072C-4A55-9526-F07D5FE772DC}" destId="{C68A9CD4-D9A1-4E5E-80F9-0F798FB9B0D3}" srcOrd="0" destOrd="1" presId="urn:microsoft.com/office/officeart/2005/8/layout/hList7"/>
    <dgm:cxn modelId="{8723C0DA-291B-4301-8518-4C8F4A2C182A}" srcId="{429C8553-9771-45C4-B6E5-AA2F80AA7608}" destId="{09990C39-C2A0-405D-8F52-EF916D63C63B}" srcOrd="3" destOrd="0" parTransId="{E2C1C347-09B8-4FEE-AFC7-5DDE5948B4AE}" sibTransId="{FC7564E4-CC19-446D-A4D2-5BF924AB77ED}"/>
    <dgm:cxn modelId="{8E4798DE-11B2-4672-87F4-3C252B69998D}" type="presOf" srcId="{FC7564E4-CC19-446D-A4D2-5BF924AB77ED}" destId="{ECF0C241-1E2D-469E-BCC6-48551FD8B0C5}" srcOrd="0" destOrd="0" presId="urn:microsoft.com/office/officeart/2005/8/layout/hList7"/>
    <dgm:cxn modelId="{CC6162E2-2F94-4C85-B881-3783E27DDF2F}" srcId="{429C8553-9771-45C4-B6E5-AA2F80AA7608}" destId="{E705A817-AAF5-4519-BBF3-52B84D6D5FE5}" srcOrd="1" destOrd="0" parTransId="{02C63412-D38D-453A-B974-ABA099B1A52A}" sibTransId="{1ABD8B4E-EC44-43FA-8488-9DAD4C675607}"/>
    <dgm:cxn modelId="{328320EA-B87D-4549-BE2D-9550926BE07E}" type="presOf" srcId="{A59746DA-D3DC-418A-B35F-45E0DE4333BC}" destId="{293424B1-289F-4E31-8CED-913824894A7B}" srcOrd="1" destOrd="0" presId="urn:microsoft.com/office/officeart/2005/8/layout/hList7"/>
    <dgm:cxn modelId="{B9A79CEA-2682-4A7E-988A-42133CB25B5F}" type="presOf" srcId="{EE8E9DDE-F1C4-4EF5-96AA-AD1197AE1C3A}" destId="{38F3C4AB-D614-4C5D-84FB-AEA7891C8D94}" srcOrd="0" destOrd="0" presId="urn:microsoft.com/office/officeart/2005/8/layout/hList7"/>
    <dgm:cxn modelId="{4CDE67F2-9A76-419C-8142-27522AAFD020}" srcId="{429C8553-9771-45C4-B6E5-AA2F80AA7608}" destId="{9513F3D9-E495-4C79-8DB9-56FA42D7682F}" srcOrd="2" destOrd="0" parTransId="{B187C49F-7ADD-4A7D-A616-7D1FC03696FD}" sibTransId="{A59B1538-061C-4A13-B61C-6C5A54F59872}"/>
    <dgm:cxn modelId="{4B9D6A49-9006-4141-BB64-AE1AEFFE838E}" type="presParOf" srcId="{79074FB9-E1B2-4C21-AC8F-D45B1FD9F68A}" destId="{93866103-D4D4-44F1-B13E-95C53A7AD49B}" srcOrd="0" destOrd="0" presId="urn:microsoft.com/office/officeart/2005/8/layout/hList7"/>
    <dgm:cxn modelId="{105022D9-ECB8-4E08-AEBD-FA3D291E387D}" type="presParOf" srcId="{79074FB9-E1B2-4C21-AC8F-D45B1FD9F68A}" destId="{73AD2C4B-A8B5-4C88-A87B-30367F45C58A}" srcOrd="1" destOrd="0" presId="urn:microsoft.com/office/officeart/2005/8/layout/hList7"/>
    <dgm:cxn modelId="{F0322D8D-9BEB-4A1B-8CD6-617BE05D219F}" type="presParOf" srcId="{73AD2C4B-A8B5-4C88-A87B-30367F45C58A}" destId="{E06BF428-CFFF-4575-9FD6-05D2612BFAD0}" srcOrd="0" destOrd="0" presId="urn:microsoft.com/office/officeart/2005/8/layout/hList7"/>
    <dgm:cxn modelId="{D5AAE6B8-5A54-4236-AE15-73B0C318A704}" type="presParOf" srcId="{E06BF428-CFFF-4575-9FD6-05D2612BFAD0}" destId="{01727419-5D79-4EF3-BDF6-482068FB62D0}" srcOrd="0" destOrd="0" presId="urn:microsoft.com/office/officeart/2005/8/layout/hList7"/>
    <dgm:cxn modelId="{8C9F2E58-5F9D-40F3-B1FF-BC7C25EDA769}" type="presParOf" srcId="{E06BF428-CFFF-4575-9FD6-05D2612BFAD0}" destId="{3B96A882-1389-4965-AA16-EA2D8AD866F5}" srcOrd="1" destOrd="0" presId="urn:microsoft.com/office/officeart/2005/8/layout/hList7"/>
    <dgm:cxn modelId="{E4DB0A12-DD36-431A-B5A7-6110144EEBE3}" type="presParOf" srcId="{E06BF428-CFFF-4575-9FD6-05D2612BFAD0}" destId="{F64A2BE3-9E41-467B-8C80-7C1DD69F5BE3}" srcOrd="2" destOrd="0" presId="urn:microsoft.com/office/officeart/2005/8/layout/hList7"/>
    <dgm:cxn modelId="{2553F3E8-59DF-4622-8A1B-2892251688E4}" type="presParOf" srcId="{E06BF428-CFFF-4575-9FD6-05D2612BFAD0}" destId="{DC29B4BB-FB6B-4619-9784-6D58EA34BFA9}" srcOrd="3" destOrd="0" presId="urn:microsoft.com/office/officeart/2005/8/layout/hList7"/>
    <dgm:cxn modelId="{D0C9CE2F-76E1-430C-BCAE-B59C0F02169A}" type="presParOf" srcId="{73AD2C4B-A8B5-4C88-A87B-30367F45C58A}" destId="{38F3C4AB-D614-4C5D-84FB-AEA7891C8D94}" srcOrd="1" destOrd="0" presId="urn:microsoft.com/office/officeart/2005/8/layout/hList7"/>
    <dgm:cxn modelId="{12E1D3A4-C4E7-4D10-A3A3-FFEC4A2D39AF}" type="presParOf" srcId="{73AD2C4B-A8B5-4C88-A87B-30367F45C58A}" destId="{659ECD93-9C9D-4FE0-89F8-E22EA51AFB04}" srcOrd="2" destOrd="0" presId="urn:microsoft.com/office/officeart/2005/8/layout/hList7"/>
    <dgm:cxn modelId="{DF3BFF49-07D8-4613-B830-D0FDA2A9BCCF}" type="presParOf" srcId="{659ECD93-9C9D-4FE0-89F8-E22EA51AFB04}" destId="{009A1A40-01BE-4091-9629-E422F845B6C4}" srcOrd="0" destOrd="0" presId="urn:microsoft.com/office/officeart/2005/8/layout/hList7"/>
    <dgm:cxn modelId="{943B35A8-279E-47D5-901C-61A109B8CB18}" type="presParOf" srcId="{659ECD93-9C9D-4FE0-89F8-E22EA51AFB04}" destId="{8F7D2ACD-2024-4727-9176-7BE28DF0A21A}" srcOrd="1" destOrd="0" presId="urn:microsoft.com/office/officeart/2005/8/layout/hList7"/>
    <dgm:cxn modelId="{400B1EF5-2FF6-45E3-97F6-234BE1ABDE76}" type="presParOf" srcId="{659ECD93-9C9D-4FE0-89F8-E22EA51AFB04}" destId="{F0794218-216B-40E0-B45E-91173A6E2F30}" srcOrd="2" destOrd="0" presId="urn:microsoft.com/office/officeart/2005/8/layout/hList7"/>
    <dgm:cxn modelId="{3F7F08CE-40FC-4519-B02F-6EACD6EFAC2D}" type="presParOf" srcId="{659ECD93-9C9D-4FE0-89F8-E22EA51AFB04}" destId="{32550428-6BF8-417A-845E-24ADD626A181}" srcOrd="3" destOrd="0" presId="urn:microsoft.com/office/officeart/2005/8/layout/hList7"/>
    <dgm:cxn modelId="{D9C9F875-19BF-476D-8CF7-29D0D34A3845}" type="presParOf" srcId="{73AD2C4B-A8B5-4C88-A87B-30367F45C58A}" destId="{A9A833CF-2A59-4763-9E52-152ABCCC42EB}" srcOrd="3" destOrd="0" presId="urn:microsoft.com/office/officeart/2005/8/layout/hList7"/>
    <dgm:cxn modelId="{0AF6D2BC-7446-4FDB-A1B3-6EE787B0C849}" type="presParOf" srcId="{73AD2C4B-A8B5-4C88-A87B-30367F45C58A}" destId="{7CC16680-4618-47CA-8140-7F89985C1986}" srcOrd="4" destOrd="0" presId="urn:microsoft.com/office/officeart/2005/8/layout/hList7"/>
    <dgm:cxn modelId="{0B8E3264-E3E5-474B-B0D2-6B99EF4A6473}" type="presParOf" srcId="{7CC16680-4618-47CA-8140-7F89985C1986}" destId="{C68A9CD4-D9A1-4E5E-80F9-0F798FB9B0D3}" srcOrd="0" destOrd="0" presId="urn:microsoft.com/office/officeart/2005/8/layout/hList7"/>
    <dgm:cxn modelId="{ADBAF331-9892-418E-A0AE-D6EEADA6167C}" type="presParOf" srcId="{7CC16680-4618-47CA-8140-7F89985C1986}" destId="{84C6AB9A-4972-46D2-A725-D19631E69EEB}" srcOrd="1" destOrd="0" presId="urn:microsoft.com/office/officeart/2005/8/layout/hList7"/>
    <dgm:cxn modelId="{C52CB545-F962-47D0-B7AB-A2747C2E5F17}" type="presParOf" srcId="{7CC16680-4618-47CA-8140-7F89985C1986}" destId="{7BA479DE-75D2-47CA-92A3-2D06CFA75E72}" srcOrd="2" destOrd="0" presId="urn:microsoft.com/office/officeart/2005/8/layout/hList7"/>
    <dgm:cxn modelId="{73FC9B29-3C9E-4DB0-8A18-0B33BCE8F807}" type="presParOf" srcId="{7CC16680-4618-47CA-8140-7F89985C1986}" destId="{D4117837-B424-4ED0-ABB1-BF70B21C3B3E}" srcOrd="3" destOrd="0" presId="urn:microsoft.com/office/officeart/2005/8/layout/hList7"/>
    <dgm:cxn modelId="{307ECB8B-D814-4DDE-B887-ECD533A89E62}" type="presParOf" srcId="{73AD2C4B-A8B5-4C88-A87B-30367F45C58A}" destId="{14B09C99-EE37-4EC2-AEC5-99BAFC961FD8}" srcOrd="5" destOrd="0" presId="urn:microsoft.com/office/officeart/2005/8/layout/hList7"/>
    <dgm:cxn modelId="{7D2A9C6A-7DD4-445F-89EC-44E672E454FF}" type="presParOf" srcId="{73AD2C4B-A8B5-4C88-A87B-30367F45C58A}" destId="{12AA4EED-CF2F-4DB7-9D09-8CFE264BCF8D}" srcOrd="6" destOrd="0" presId="urn:microsoft.com/office/officeart/2005/8/layout/hList7"/>
    <dgm:cxn modelId="{56DF13B5-2778-4F8E-9204-B896B8808601}" type="presParOf" srcId="{12AA4EED-CF2F-4DB7-9D09-8CFE264BCF8D}" destId="{7D8EDBAF-A0A0-4CA0-8121-28485A4A1BFD}" srcOrd="0" destOrd="0" presId="urn:microsoft.com/office/officeart/2005/8/layout/hList7"/>
    <dgm:cxn modelId="{4A0225A0-D54E-4937-82D2-5DC44D14C0AB}" type="presParOf" srcId="{12AA4EED-CF2F-4DB7-9D09-8CFE264BCF8D}" destId="{9480B638-8780-47B1-97A4-0C83398E4108}" srcOrd="1" destOrd="0" presId="urn:microsoft.com/office/officeart/2005/8/layout/hList7"/>
    <dgm:cxn modelId="{905E223E-6881-4C07-9519-E46D9DF2273C}" type="presParOf" srcId="{12AA4EED-CF2F-4DB7-9D09-8CFE264BCF8D}" destId="{DD9F0419-35C3-421D-89DD-1D9901C5E43C}" srcOrd="2" destOrd="0" presId="urn:microsoft.com/office/officeart/2005/8/layout/hList7"/>
    <dgm:cxn modelId="{21AC4F4B-7A77-4287-8E38-0ABD69358161}" type="presParOf" srcId="{12AA4EED-CF2F-4DB7-9D09-8CFE264BCF8D}" destId="{E43EF771-0093-4066-81F8-16D374A9EF91}" srcOrd="3" destOrd="0" presId="urn:microsoft.com/office/officeart/2005/8/layout/hList7"/>
    <dgm:cxn modelId="{21F55D02-D762-47AB-8A7B-9D77A337504B}" type="presParOf" srcId="{73AD2C4B-A8B5-4C88-A87B-30367F45C58A}" destId="{ECF0C241-1E2D-469E-BCC6-48551FD8B0C5}" srcOrd="7" destOrd="0" presId="urn:microsoft.com/office/officeart/2005/8/layout/hList7"/>
    <dgm:cxn modelId="{DAB8AF7C-A883-4C7A-B0B1-FE2F174FE359}" type="presParOf" srcId="{73AD2C4B-A8B5-4C88-A87B-30367F45C58A}" destId="{DC16C68A-0861-4EB7-9AAB-FB7CCB2C0833}" srcOrd="8" destOrd="0" presId="urn:microsoft.com/office/officeart/2005/8/layout/hList7"/>
    <dgm:cxn modelId="{2E2E653F-5398-4DA5-B2D1-453CBE7B65DA}" type="presParOf" srcId="{DC16C68A-0861-4EB7-9AAB-FB7CCB2C0833}" destId="{48596A05-871D-4DB1-98CA-5AE400D1860C}" srcOrd="0" destOrd="0" presId="urn:microsoft.com/office/officeart/2005/8/layout/hList7"/>
    <dgm:cxn modelId="{A33F2017-C0BE-4EAD-9AC6-F3003C13EAE5}" type="presParOf" srcId="{DC16C68A-0861-4EB7-9AAB-FB7CCB2C0833}" destId="{293424B1-289F-4E31-8CED-913824894A7B}" srcOrd="1" destOrd="0" presId="urn:microsoft.com/office/officeart/2005/8/layout/hList7"/>
    <dgm:cxn modelId="{1651429A-22DC-407B-82B3-1AB82F97555E}" type="presParOf" srcId="{DC16C68A-0861-4EB7-9AAB-FB7CCB2C0833}" destId="{527F07AE-1C9F-4AA6-B484-9E745543AFD3}" srcOrd="2" destOrd="0" presId="urn:microsoft.com/office/officeart/2005/8/layout/hList7"/>
    <dgm:cxn modelId="{B07CEDBA-644F-47EF-B2DC-D240445FB524}" type="presParOf" srcId="{DC16C68A-0861-4EB7-9AAB-FB7CCB2C0833}" destId="{E3BE6664-991B-4F24-8873-6B01CF4B39D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C61AAE-4C2D-417B-9FF8-1DA2B802766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8196E766-59EE-4545-B665-BF7F676C07B8}">
      <dgm:prSet custT="1"/>
      <dgm:spPr/>
      <dgm:t>
        <a:bodyPr/>
        <a:lstStyle/>
        <a:p>
          <a:pPr rtl="0"/>
          <a:r>
            <a:rPr lang="en-US" altLang="zh-CN" sz="2400" b="1" dirty="0">
              <a:latin typeface="Calibri" panose="020F0502020204030204" pitchFamily="34" charset="0"/>
              <a:cs typeface="Calibri" panose="020F0502020204030204" pitchFamily="34" charset="0"/>
            </a:rPr>
            <a:t>Type I</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GRL for Structural Properties Preservation</a:t>
          </a:r>
          <a:endParaRPr lang="zh-CN" sz="2400" dirty="0">
            <a:latin typeface="Calibri" panose="020F0502020204030204" pitchFamily="34" charset="0"/>
            <a:cs typeface="Calibri" panose="020F0502020204030204" pitchFamily="34" charset="0"/>
          </a:endParaRPr>
        </a:p>
      </dgm:t>
    </dgm:pt>
    <dgm:pt modelId="{9D55D410-BFBF-48C2-91D6-E108E524F557}" type="parTrans" cxnId="{F8E2CF6F-060A-419C-9A6A-852F04D68352}">
      <dgm:prSet/>
      <dgm:spPr/>
      <dgm:t>
        <a:bodyPr/>
        <a:lstStyle/>
        <a:p>
          <a:endParaRPr lang="zh-CN" altLang="en-US"/>
        </a:p>
      </dgm:t>
    </dgm:pt>
    <dgm:pt modelId="{1AB5FF67-63F0-4BDC-9C43-2598FEA305E1}" type="sibTrans" cxnId="{F8E2CF6F-060A-419C-9A6A-852F04D68352}">
      <dgm:prSet/>
      <dgm:spPr/>
      <dgm:t>
        <a:bodyPr/>
        <a:lstStyle/>
        <a:p>
          <a:endParaRPr lang="zh-CN" altLang="en-US"/>
        </a:p>
      </dgm:t>
    </dgm:pt>
    <dgm:pt modelId="{5B1D2C35-A81E-4228-9D2B-4C3F475FAD31}">
      <dgm:prSet/>
      <dgm:spPr/>
      <dgm:t>
        <a:bodyPr/>
        <a:lstStyle/>
        <a:p>
          <a:pPr rtl="0"/>
          <a:r>
            <a:rPr lang="en-US" b="1" dirty="0"/>
            <a:t>Focuses on the topological structure and properties of complex networks</a:t>
          </a:r>
          <a:endParaRPr lang="zh-CN" dirty="0"/>
        </a:p>
      </dgm:t>
    </dgm:pt>
    <dgm:pt modelId="{5FB3F7A0-6116-4E9C-A2C0-3BEA3251E9FF}" type="parTrans" cxnId="{01365B41-FB78-46E8-9C8E-23AD73648B67}">
      <dgm:prSet/>
      <dgm:spPr/>
      <dgm:t>
        <a:bodyPr/>
        <a:lstStyle/>
        <a:p>
          <a:endParaRPr lang="zh-CN" altLang="en-US"/>
        </a:p>
      </dgm:t>
    </dgm:pt>
    <dgm:pt modelId="{13CE5507-BBF3-4891-AC08-1FF004652CA5}" type="sibTrans" cxnId="{01365B41-FB78-46E8-9C8E-23AD73648B67}">
      <dgm:prSet/>
      <dgm:spPr/>
      <dgm:t>
        <a:bodyPr/>
        <a:lstStyle/>
        <a:p>
          <a:endParaRPr lang="zh-CN" altLang="en-US"/>
        </a:p>
      </dgm:t>
    </dgm:pt>
    <dgm:pt modelId="{CFB331F0-D2F6-48CF-B337-5B4D4C6F27A3}">
      <dgm:prSet custT="1"/>
      <dgm:spPr/>
      <dgm:t>
        <a:bodyPr/>
        <a:lstStyle/>
        <a:p>
          <a:pPr rtl="0"/>
          <a:r>
            <a:rPr lang="en-US" altLang="zh-CN" sz="2400" b="1" dirty="0">
              <a:latin typeface="Calibri" panose="020F0502020204030204" pitchFamily="34" charset="0"/>
              <a:cs typeface="Calibri" panose="020F0502020204030204" pitchFamily="34" charset="0"/>
            </a:rPr>
            <a:t>Type II</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GRL on Attributed/labeled Networks</a:t>
          </a:r>
          <a:endParaRPr lang="zh-CN" sz="2400" dirty="0">
            <a:latin typeface="Calibri" panose="020F0502020204030204" pitchFamily="34" charset="0"/>
            <a:cs typeface="Calibri" panose="020F0502020204030204" pitchFamily="34" charset="0"/>
          </a:endParaRPr>
        </a:p>
      </dgm:t>
    </dgm:pt>
    <dgm:pt modelId="{29573F00-D8AC-43BC-A257-2F96D0BF1A40}" type="parTrans" cxnId="{4A4E1964-FACD-45D1-B718-473572BB5288}">
      <dgm:prSet/>
      <dgm:spPr/>
      <dgm:t>
        <a:bodyPr/>
        <a:lstStyle/>
        <a:p>
          <a:endParaRPr lang="zh-CN" altLang="en-US"/>
        </a:p>
      </dgm:t>
    </dgm:pt>
    <dgm:pt modelId="{9111F2CE-7D42-4EB3-8F07-5AAC44AFCFC0}" type="sibTrans" cxnId="{4A4E1964-FACD-45D1-B718-473572BB5288}">
      <dgm:prSet/>
      <dgm:spPr/>
      <dgm:t>
        <a:bodyPr/>
        <a:lstStyle/>
        <a:p>
          <a:endParaRPr lang="zh-CN" altLang="en-US"/>
        </a:p>
      </dgm:t>
    </dgm:pt>
    <dgm:pt modelId="{C053BF44-C931-4C34-BCBD-DC3B958C6F62}">
      <dgm:prSet/>
      <dgm:spPr/>
      <dgm:t>
        <a:bodyPr/>
        <a:lstStyle/>
        <a:p>
          <a:pPr rtl="0"/>
          <a:r>
            <a:rPr lang="en-US" b="1" dirty="0"/>
            <a:t>The attributes, contents, labels and other information of nodes or edges in real-world networks are considered, which provides semantic information other than structural topology for GRL</a:t>
          </a:r>
          <a:endParaRPr lang="zh-CN" dirty="0"/>
        </a:p>
      </dgm:t>
    </dgm:pt>
    <dgm:pt modelId="{65A88D56-5928-4DAE-95D4-A99126C38F53}" type="parTrans" cxnId="{16CF468F-0FD9-451F-A904-FF7C374FA44E}">
      <dgm:prSet/>
      <dgm:spPr/>
      <dgm:t>
        <a:bodyPr/>
        <a:lstStyle/>
        <a:p>
          <a:endParaRPr lang="zh-CN" altLang="en-US"/>
        </a:p>
      </dgm:t>
    </dgm:pt>
    <dgm:pt modelId="{8D54A422-4E8F-4233-8A1D-03BD06B0C119}" type="sibTrans" cxnId="{16CF468F-0FD9-451F-A904-FF7C374FA44E}">
      <dgm:prSet/>
      <dgm:spPr/>
      <dgm:t>
        <a:bodyPr/>
        <a:lstStyle/>
        <a:p>
          <a:endParaRPr lang="zh-CN" altLang="en-US"/>
        </a:p>
      </dgm:t>
    </dgm:pt>
    <dgm:pt modelId="{53A71ACA-0751-4E12-94BF-80D4915C4045}">
      <dgm:prSet custT="1"/>
      <dgm:spPr/>
      <dgm:t>
        <a:bodyPr/>
        <a:lstStyle/>
        <a:p>
          <a:pPr rtl="0"/>
          <a:r>
            <a:rPr lang="en-US" altLang="zh-CN" sz="2400" b="1" dirty="0">
              <a:latin typeface="Calibri" panose="020F0502020204030204" pitchFamily="34" charset="0"/>
              <a:cs typeface="Calibri" panose="020F0502020204030204" pitchFamily="34" charset="0"/>
            </a:rPr>
            <a:t>Type III</a:t>
          </a:r>
          <a:r>
            <a:rPr lang="zh-CN" altLang="en-US" sz="2400" b="1" dirty="0">
              <a:latin typeface="Calibri" panose="020F0502020204030204" pitchFamily="34" charset="0"/>
              <a:cs typeface="Calibri" panose="020F0502020204030204" pitchFamily="34" charset="0"/>
            </a:rPr>
            <a:t>：</a:t>
          </a:r>
          <a:r>
            <a:rPr lang="en-US" altLang="zh-CN" sz="2400" b="1" dirty="0">
              <a:latin typeface="Calibri" panose="020F0502020204030204" pitchFamily="34" charset="0"/>
              <a:cs typeface="Calibri" panose="020F0502020204030204" pitchFamily="34" charset="0"/>
            </a:rPr>
            <a:t>GRL based on Advanced Information</a:t>
          </a:r>
          <a:endParaRPr lang="zh-CN" sz="2400" dirty="0">
            <a:latin typeface="Calibri" panose="020F0502020204030204" pitchFamily="34" charset="0"/>
            <a:cs typeface="Calibri" panose="020F0502020204030204" pitchFamily="34" charset="0"/>
          </a:endParaRPr>
        </a:p>
      </dgm:t>
    </dgm:pt>
    <dgm:pt modelId="{C93829C2-EC34-4D97-9BC6-EC31B82366B7}" type="parTrans" cxnId="{61495220-420F-4C20-A111-B49660039631}">
      <dgm:prSet/>
      <dgm:spPr/>
      <dgm:t>
        <a:bodyPr/>
        <a:lstStyle/>
        <a:p>
          <a:endParaRPr lang="zh-CN" altLang="en-US"/>
        </a:p>
      </dgm:t>
    </dgm:pt>
    <dgm:pt modelId="{8F773983-8D6B-4B71-A882-1780357CDDA8}" type="sibTrans" cxnId="{61495220-420F-4C20-A111-B49660039631}">
      <dgm:prSet/>
      <dgm:spPr/>
      <dgm:t>
        <a:bodyPr/>
        <a:lstStyle/>
        <a:p>
          <a:endParaRPr lang="zh-CN" altLang="en-US"/>
        </a:p>
      </dgm:t>
    </dgm:pt>
    <dgm:pt modelId="{D7736180-AD20-4BB4-A3CA-4C65ECE776AB}">
      <dgm:prSet/>
      <dgm:spPr/>
      <dgm:t>
        <a:bodyPr/>
        <a:lstStyle/>
        <a:p>
          <a:pPr rtl="0"/>
          <a:r>
            <a:rPr lang="en-US" b="1" dirty="0"/>
            <a:t>Designed for specific tasks, it is necessary to introduce specific prior information according to specific task scenarios to ensure better performance</a:t>
          </a:r>
          <a:endParaRPr lang="zh-CN" dirty="0"/>
        </a:p>
      </dgm:t>
    </dgm:pt>
    <dgm:pt modelId="{5433BCF4-D360-49CF-88FF-D61F8112353B}" type="parTrans" cxnId="{FA487270-9733-4685-A552-63A48FEAE24A}">
      <dgm:prSet/>
      <dgm:spPr/>
      <dgm:t>
        <a:bodyPr/>
        <a:lstStyle/>
        <a:p>
          <a:endParaRPr lang="zh-CN" altLang="en-US"/>
        </a:p>
      </dgm:t>
    </dgm:pt>
    <dgm:pt modelId="{DCD50DCA-A0F5-4078-AFB7-19CF618501DC}" type="sibTrans" cxnId="{FA487270-9733-4685-A552-63A48FEAE24A}">
      <dgm:prSet/>
      <dgm:spPr/>
      <dgm:t>
        <a:bodyPr/>
        <a:lstStyle/>
        <a:p>
          <a:endParaRPr lang="zh-CN" altLang="en-US"/>
        </a:p>
      </dgm:t>
    </dgm:pt>
    <dgm:pt modelId="{407D8498-25E1-4C35-AF09-BD835CAEE6DD}" type="pres">
      <dgm:prSet presAssocID="{59C61AAE-4C2D-417B-9FF8-1DA2B8027669}" presName="linear" presStyleCnt="0">
        <dgm:presLayoutVars>
          <dgm:dir/>
          <dgm:animLvl val="lvl"/>
          <dgm:resizeHandles val="exact"/>
        </dgm:presLayoutVars>
      </dgm:prSet>
      <dgm:spPr/>
    </dgm:pt>
    <dgm:pt modelId="{DC91F960-DEEB-4BA6-8368-51B07F55F84E}" type="pres">
      <dgm:prSet presAssocID="{8196E766-59EE-4545-B665-BF7F676C07B8}" presName="parentLin" presStyleCnt="0"/>
      <dgm:spPr/>
    </dgm:pt>
    <dgm:pt modelId="{C6A5C4A9-CCF8-448A-AD9A-D90144C856A4}" type="pres">
      <dgm:prSet presAssocID="{8196E766-59EE-4545-B665-BF7F676C07B8}" presName="parentLeftMargin" presStyleLbl="node1" presStyleIdx="0" presStyleCnt="3"/>
      <dgm:spPr/>
    </dgm:pt>
    <dgm:pt modelId="{877F8485-7183-4CEB-AFF1-8C609BE454C3}" type="pres">
      <dgm:prSet presAssocID="{8196E766-59EE-4545-B665-BF7F676C07B8}" presName="parentText" presStyleLbl="node1" presStyleIdx="0" presStyleCnt="3">
        <dgm:presLayoutVars>
          <dgm:chMax val="0"/>
          <dgm:bulletEnabled val="1"/>
        </dgm:presLayoutVars>
      </dgm:prSet>
      <dgm:spPr/>
    </dgm:pt>
    <dgm:pt modelId="{037D49B7-E773-45A8-B826-BBDA3908D5F3}" type="pres">
      <dgm:prSet presAssocID="{8196E766-59EE-4545-B665-BF7F676C07B8}" presName="negativeSpace" presStyleCnt="0"/>
      <dgm:spPr/>
    </dgm:pt>
    <dgm:pt modelId="{BA497237-4E68-4190-BDD4-FFFAA4B475F2}" type="pres">
      <dgm:prSet presAssocID="{8196E766-59EE-4545-B665-BF7F676C07B8}" presName="childText" presStyleLbl="conFgAcc1" presStyleIdx="0" presStyleCnt="3">
        <dgm:presLayoutVars>
          <dgm:bulletEnabled val="1"/>
        </dgm:presLayoutVars>
      </dgm:prSet>
      <dgm:spPr/>
    </dgm:pt>
    <dgm:pt modelId="{44102EFC-1C89-4D17-8841-B411B8E3C6EF}" type="pres">
      <dgm:prSet presAssocID="{1AB5FF67-63F0-4BDC-9C43-2598FEA305E1}" presName="spaceBetweenRectangles" presStyleCnt="0"/>
      <dgm:spPr/>
    </dgm:pt>
    <dgm:pt modelId="{C06E3226-2968-48A6-BDF0-CF413EBC9C5E}" type="pres">
      <dgm:prSet presAssocID="{CFB331F0-D2F6-48CF-B337-5B4D4C6F27A3}" presName="parentLin" presStyleCnt="0"/>
      <dgm:spPr/>
    </dgm:pt>
    <dgm:pt modelId="{EADF7F85-C26B-4F3E-915D-DFF0909F0507}" type="pres">
      <dgm:prSet presAssocID="{CFB331F0-D2F6-48CF-B337-5B4D4C6F27A3}" presName="parentLeftMargin" presStyleLbl="node1" presStyleIdx="0" presStyleCnt="3"/>
      <dgm:spPr/>
    </dgm:pt>
    <dgm:pt modelId="{3D542E78-1D7C-4477-AC4B-DE131DE653FC}" type="pres">
      <dgm:prSet presAssocID="{CFB331F0-D2F6-48CF-B337-5B4D4C6F27A3}" presName="parentText" presStyleLbl="node1" presStyleIdx="1" presStyleCnt="3">
        <dgm:presLayoutVars>
          <dgm:chMax val="0"/>
          <dgm:bulletEnabled val="1"/>
        </dgm:presLayoutVars>
      </dgm:prSet>
      <dgm:spPr/>
    </dgm:pt>
    <dgm:pt modelId="{3911367A-BDFF-428B-B7E9-40095AFB8271}" type="pres">
      <dgm:prSet presAssocID="{CFB331F0-D2F6-48CF-B337-5B4D4C6F27A3}" presName="negativeSpace" presStyleCnt="0"/>
      <dgm:spPr/>
    </dgm:pt>
    <dgm:pt modelId="{70E402C7-A1E6-4109-A54D-26F945E04531}" type="pres">
      <dgm:prSet presAssocID="{CFB331F0-D2F6-48CF-B337-5B4D4C6F27A3}" presName="childText" presStyleLbl="conFgAcc1" presStyleIdx="1" presStyleCnt="3">
        <dgm:presLayoutVars>
          <dgm:bulletEnabled val="1"/>
        </dgm:presLayoutVars>
      </dgm:prSet>
      <dgm:spPr/>
    </dgm:pt>
    <dgm:pt modelId="{176AE9D1-5FFB-4D44-8E54-1B62A59E4585}" type="pres">
      <dgm:prSet presAssocID="{9111F2CE-7D42-4EB3-8F07-5AAC44AFCFC0}" presName="spaceBetweenRectangles" presStyleCnt="0"/>
      <dgm:spPr/>
    </dgm:pt>
    <dgm:pt modelId="{FF23928A-2D1E-45BC-8623-9287C5378D3D}" type="pres">
      <dgm:prSet presAssocID="{53A71ACA-0751-4E12-94BF-80D4915C4045}" presName="parentLin" presStyleCnt="0"/>
      <dgm:spPr/>
    </dgm:pt>
    <dgm:pt modelId="{93E8BA75-ED7B-42D6-A087-87C1475E197E}" type="pres">
      <dgm:prSet presAssocID="{53A71ACA-0751-4E12-94BF-80D4915C4045}" presName="parentLeftMargin" presStyleLbl="node1" presStyleIdx="1" presStyleCnt="3"/>
      <dgm:spPr/>
    </dgm:pt>
    <dgm:pt modelId="{E49A4488-7EF4-496E-B460-27656C6FA92B}" type="pres">
      <dgm:prSet presAssocID="{53A71ACA-0751-4E12-94BF-80D4915C4045}" presName="parentText" presStyleLbl="node1" presStyleIdx="2" presStyleCnt="3">
        <dgm:presLayoutVars>
          <dgm:chMax val="0"/>
          <dgm:bulletEnabled val="1"/>
        </dgm:presLayoutVars>
      </dgm:prSet>
      <dgm:spPr/>
    </dgm:pt>
    <dgm:pt modelId="{704F0271-3400-4F8A-8515-20FFE26C4DC6}" type="pres">
      <dgm:prSet presAssocID="{53A71ACA-0751-4E12-94BF-80D4915C4045}" presName="negativeSpace" presStyleCnt="0"/>
      <dgm:spPr/>
    </dgm:pt>
    <dgm:pt modelId="{BE75894C-C0AE-4FF9-A8FA-B15421BB5F32}" type="pres">
      <dgm:prSet presAssocID="{53A71ACA-0751-4E12-94BF-80D4915C4045}" presName="childText" presStyleLbl="conFgAcc1" presStyleIdx="2" presStyleCnt="3">
        <dgm:presLayoutVars>
          <dgm:bulletEnabled val="1"/>
        </dgm:presLayoutVars>
      </dgm:prSet>
      <dgm:spPr/>
    </dgm:pt>
  </dgm:ptLst>
  <dgm:cxnLst>
    <dgm:cxn modelId="{8E8E3B06-D1FF-411A-9113-3A18B128D9D2}" type="presOf" srcId="{59C61AAE-4C2D-417B-9FF8-1DA2B8027669}" destId="{407D8498-25E1-4C35-AF09-BD835CAEE6DD}" srcOrd="0" destOrd="0" presId="urn:microsoft.com/office/officeart/2005/8/layout/list1"/>
    <dgm:cxn modelId="{61495220-420F-4C20-A111-B49660039631}" srcId="{59C61AAE-4C2D-417B-9FF8-1DA2B8027669}" destId="{53A71ACA-0751-4E12-94BF-80D4915C4045}" srcOrd="2" destOrd="0" parTransId="{C93829C2-EC34-4D97-9BC6-EC31B82366B7}" sibTransId="{8F773983-8D6B-4B71-A882-1780357CDDA8}"/>
    <dgm:cxn modelId="{6C8A9E25-8C91-41E7-B935-3B7A1A70547F}" type="presOf" srcId="{8196E766-59EE-4545-B665-BF7F676C07B8}" destId="{877F8485-7183-4CEB-AFF1-8C609BE454C3}" srcOrd="1" destOrd="0" presId="urn:microsoft.com/office/officeart/2005/8/layout/list1"/>
    <dgm:cxn modelId="{33403339-0F8C-43D2-B36B-06EE9667CC97}" type="presOf" srcId="{5B1D2C35-A81E-4228-9D2B-4C3F475FAD31}" destId="{BA497237-4E68-4190-BDD4-FFFAA4B475F2}" srcOrd="0" destOrd="0" presId="urn:microsoft.com/office/officeart/2005/8/layout/list1"/>
    <dgm:cxn modelId="{01365B41-FB78-46E8-9C8E-23AD73648B67}" srcId="{8196E766-59EE-4545-B665-BF7F676C07B8}" destId="{5B1D2C35-A81E-4228-9D2B-4C3F475FAD31}" srcOrd="0" destOrd="0" parTransId="{5FB3F7A0-6116-4E9C-A2C0-3BEA3251E9FF}" sibTransId="{13CE5507-BBF3-4891-AC08-1FF004652CA5}"/>
    <dgm:cxn modelId="{4A4E1964-FACD-45D1-B718-473572BB5288}" srcId="{59C61AAE-4C2D-417B-9FF8-1DA2B8027669}" destId="{CFB331F0-D2F6-48CF-B337-5B4D4C6F27A3}" srcOrd="1" destOrd="0" parTransId="{29573F00-D8AC-43BC-A257-2F96D0BF1A40}" sibTransId="{9111F2CE-7D42-4EB3-8F07-5AAC44AFCFC0}"/>
    <dgm:cxn modelId="{F8E2CF6F-060A-419C-9A6A-852F04D68352}" srcId="{59C61AAE-4C2D-417B-9FF8-1DA2B8027669}" destId="{8196E766-59EE-4545-B665-BF7F676C07B8}" srcOrd="0" destOrd="0" parTransId="{9D55D410-BFBF-48C2-91D6-E108E524F557}" sibTransId="{1AB5FF67-63F0-4BDC-9C43-2598FEA305E1}"/>
    <dgm:cxn modelId="{FA487270-9733-4685-A552-63A48FEAE24A}" srcId="{53A71ACA-0751-4E12-94BF-80D4915C4045}" destId="{D7736180-AD20-4BB4-A3CA-4C65ECE776AB}" srcOrd="0" destOrd="0" parTransId="{5433BCF4-D360-49CF-88FF-D61F8112353B}" sibTransId="{DCD50DCA-A0F5-4078-AFB7-19CF618501DC}"/>
    <dgm:cxn modelId="{5BC75354-4B6A-4D31-BB2D-E4C0669F43F1}" type="presOf" srcId="{53A71ACA-0751-4E12-94BF-80D4915C4045}" destId="{E49A4488-7EF4-496E-B460-27656C6FA92B}" srcOrd="1" destOrd="0" presId="urn:microsoft.com/office/officeart/2005/8/layout/list1"/>
    <dgm:cxn modelId="{19714185-C96A-4E19-B3D7-70EFAA4B3A37}" type="presOf" srcId="{D7736180-AD20-4BB4-A3CA-4C65ECE776AB}" destId="{BE75894C-C0AE-4FF9-A8FA-B15421BB5F32}" srcOrd="0" destOrd="0" presId="urn:microsoft.com/office/officeart/2005/8/layout/list1"/>
    <dgm:cxn modelId="{16CF468F-0FD9-451F-A904-FF7C374FA44E}" srcId="{CFB331F0-D2F6-48CF-B337-5B4D4C6F27A3}" destId="{C053BF44-C931-4C34-BCBD-DC3B958C6F62}" srcOrd="0" destOrd="0" parTransId="{65A88D56-5928-4DAE-95D4-A99126C38F53}" sibTransId="{8D54A422-4E8F-4233-8A1D-03BD06B0C119}"/>
    <dgm:cxn modelId="{79459195-210E-4BC2-8457-693F9097C73B}" type="presOf" srcId="{CFB331F0-D2F6-48CF-B337-5B4D4C6F27A3}" destId="{EADF7F85-C26B-4F3E-915D-DFF0909F0507}" srcOrd="0" destOrd="0" presId="urn:microsoft.com/office/officeart/2005/8/layout/list1"/>
    <dgm:cxn modelId="{09363B9B-9AA9-4DAD-87D4-715DCE6073C6}" type="presOf" srcId="{CFB331F0-D2F6-48CF-B337-5B4D4C6F27A3}" destId="{3D542E78-1D7C-4477-AC4B-DE131DE653FC}" srcOrd="1" destOrd="0" presId="urn:microsoft.com/office/officeart/2005/8/layout/list1"/>
    <dgm:cxn modelId="{252653D1-57A8-4E15-98FB-21A94484D697}" type="presOf" srcId="{8196E766-59EE-4545-B665-BF7F676C07B8}" destId="{C6A5C4A9-CCF8-448A-AD9A-D90144C856A4}" srcOrd="0" destOrd="0" presId="urn:microsoft.com/office/officeart/2005/8/layout/list1"/>
    <dgm:cxn modelId="{DB7E86DB-D552-46E3-BAAE-5384F922DD21}" type="presOf" srcId="{C053BF44-C931-4C34-BCBD-DC3B958C6F62}" destId="{70E402C7-A1E6-4109-A54D-26F945E04531}" srcOrd="0" destOrd="0" presId="urn:microsoft.com/office/officeart/2005/8/layout/list1"/>
    <dgm:cxn modelId="{DB3E5FE1-82A6-4315-A8A8-645BF5A9016F}" type="presOf" srcId="{53A71ACA-0751-4E12-94BF-80D4915C4045}" destId="{93E8BA75-ED7B-42D6-A087-87C1475E197E}" srcOrd="0" destOrd="0" presId="urn:microsoft.com/office/officeart/2005/8/layout/list1"/>
    <dgm:cxn modelId="{4889339C-C3CE-4015-81B2-E1D515490C1F}" type="presParOf" srcId="{407D8498-25E1-4C35-AF09-BD835CAEE6DD}" destId="{DC91F960-DEEB-4BA6-8368-51B07F55F84E}" srcOrd="0" destOrd="0" presId="urn:microsoft.com/office/officeart/2005/8/layout/list1"/>
    <dgm:cxn modelId="{A78E0BE9-5D6D-49EF-92BE-77A358B1C8CA}" type="presParOf" srcId="{DC91F960-DEEB-4BA6-8368-51B07F55F84E}" destId="{C6A5C4A9-CCF8-448A-AD9A-D90144C856A4}" srcOrd="0" destOrd="0" presId="urn:microsoft.com/office/officeart/2005/8/layout/list1"/>
    <dgm:cxn modelId="{7AA18F5F-41B1-4CC9-9C04-315D5745B341}" type="presParOf" srcId="{DC91F960-DEEB-4BA6-8368-51B07F55F84E}" destId="{877F8485-7183-4CEB-AFF1-8C609BE454C3}" srcOrd="1" destOrd="0" presId="urn:microsoft.com/office/officeart/2005/8/layout/list1"/>
    <dgm:cxn modelId="{A96A5793-E286-48B1-90DE-DEEA5BC70EEA}" type="presParOf" srcId="{407D8498-25E1-4C35-AF09-BD835CAEE6DD}" destId="{037D49B7-E773-45A8-B826-BBDA3908D5F3}" srcOrd="1" destOrd="0" presId="urn:microsoft.com/office/officeart/2005/8/layout/list1"/>
    <dgm:cxn modelId="{9DC5A571-AA02-4AED-9BAE-9F1A46ED4401}" type="presParOf" srcId="{407D8498-25E1-4C35-AF09-BD835CAEE6DD}" destId="{BA497237-4E68-4190-BDD4-FFFAA4B475F2}" srcOrd="2" destOrd="0" presId="urn:microsoft.com/office/officeart/2005/8/layout/list1"/>
    <dgm:cxn modelId="{46F3BE72-3E9A-498C-A94A-63B417244E59}" type="presParOf" srcId="{407D8498-25E1-4C35-AF09-BD835CAEE6DD}" destId="{44102EFC-1C89-4D17-8841-B411B8E3C6EF}" srcOrd="3" destOrd="0" presId="urn:microsoft.com/office/officeart/2005/8/layout/list1"/>
    <dgm:cxn modelId="{7EDB6AB3-F184-4D82-84BE-0EBF2C3D3BAB}" type="presParOf" srcId="{407D8498-25E1-4C35-AF09-BD835CAEE6DD}" destId="{C06E3226-2968-48A6-BDF0-CF413EBC9C5E}" srcOrd="4" destOrd="0" presId="urn:microsoft.com/office/officeart/2005/8/layout/list1"/>
    <dgm:cxn modelId="{C1A4919E-E629-4022-97CC-39792C03897B}" type="presParOf" srcId="{C06E3226-2968-48A6-BDF0-CF413EBC9C5E}" destId="{EADF7F85-C26B-4F3E-915D-DFF0909F0507}" srcOrd="0" destOrd="0" presId="urn:microsoft.com/office/officeart/2005/8/layout/list1"/>
    <dgm:cxn modelId="{88D4362B-6E53-49AA-A801-CD6409EBF145}" type="presParOf" srcId="{C06E3226-2968-48A6-BDF0-CF413EBC9C5E}" destId="{3D542E78-1D7C-4477-AC4B-DE131DE653FC}" srcOrd="1" destOrd="0" presId="urn:microsoft.com/office/officeart/2005/8/layout/list1"/>
    <dgm:cxn modelId="{9B3DD01A-BF22-42C7-8CA7-8D9AF2B9D41D}" type="presParOf" srcId="{407D8498-25E1-4C35-AF09-BD835CAEE6DD}" destId="{3911367A-BDFF-428B-B7E9-40095AFB8271}" srcOrd="5" destOrd="0" presId="urn:microsoft.com/office/officeart/2005/8/layout/list1"/>
    <dgm:cxn modelId="{F4EA1231-EFF3-4295-BF43-277C5707D9FA}" type="presParOf" srcId="{407D8498-25E1-4C35-AF09-BD835CAEE6DD}" destId="{70E402C7-A1E6-4109-A54D-26F945E04531}" srcOrd="6" destOrd="0" presId="urn:microsoft.com/office/officeart/2005/8/layout/list1"/>
    <dgm:cxn modelId="{85FFE033-2487-4F09-866F-A55BDD21B267}" type="presParOf" srcId="{407D8498-25E1-4C35-AF09-BD835CAEE6DD}" destId="{176AE9D1-5FFB-4D44-8E54-1B62A59E4585}" srcOrd="7" destOrd="0" presId="urn:microsoft.com/office/officeart/2005/8/layout/list1"/>
    <dgm:cxn modelId="{E111E38B-794C-4496-88CD-69CF3BAD1031}" type="presParOf" srcId="{407D8498-25E1-4C35-AF09-BD835CAEE6DD}" destId="{FF23928A-2D1E-45BC-8623-9287C5378D3D}" srcOrd="8" destOrd="0" presId="urn:microsoft.com/office/officeart/2005/8/layout/list1"/>
    <dgm:cxn modelId="{3A1BDAB6-05EA-4294-A218-06E0A0F971AB}" type="presParOf" srcId="{FF23928A-2D1E-45BC-8623-9287C5378D3D}" destId="{93E8BA75-ED7B-42D6-A087-87C1475E197E}" srcOrd="0" destOrd="0" presId="urn:microsoft.com/office/officeart/2005/8/layout/list1"/>
    <dgm:cxn modelId="{2419D997-0598-409F-BB60-D8CB632A3CA4}" type="presParOf" srcId="{FF23928A-2D1E-45BC-8623-9287C5378D3D}" destId="{E49A4488-7EF4-496E-B460-27656C6FA92B}" srcOrd="1" destOrd="0" presId="urn:microsoft.com/office/officeart/2005/8/layout/list1"/>
    <dgm:cxn modelId="{65065BF2-ADEF-49D1-AEF6-6050741D8FEC}" type="presParOf" srcId="{407D8498-25E1-4C35-AF09-BD835CAEE6DD}" destId="{704F0271-3400-4F8A-8515-20FFE26C4DC6}" srcOrd="9" destOrd="0" presId="urn:microsoft.com/office/officeart/2005/8/layout/list1"/>
    <dgm:cxn modelId="{53386ED6-8955-43C0-BE0C-536A054C2EB1}" type="presParOf" srcId="{407D8498-25E1-4C35-AF09-BD835CAEE6DD}" destId="{BE75894C-C0AE-4FF9-A8FA-B15421BB5F3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7B0E27-ED4F-4254-A087-F6C8FE67EDD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6EE5E7-1307-4E91-9B3F-1419EAF7DEC2}">
      <dgm:prSet custT="1"/>
      <dgm:spPr/>
      <dgm:t>
        <a:bodyPr/>
        <a:lstStyle/>
        <a:p>
          <a:pPr rtl="0"/>
          <a:r>
            <a:rPr lang="en-US" sz="2800" b="1" dirty="0">
              <a:latin typeface="Calibri" panose="020F0502020204030204" pitchFamily="34" charset="0"/>
              <a:cs typeface="Calibri" panose="020F0502020204030204" pitchFamily="34" charset="0"/>
            </a:rPr>
            <a:t>Matrix Factorization </a:t>
          </a:r>
          <a:endParaRPr lang="en-US" sz="2800" dirty="0">
            <a:latin typeface="Calibri" panose="020F0502020204030204" pitchFamily="34" charset="0"/>
            <a:cs typeface="Calibri" panose="020F0502020204030204" pitchFamily="34" charset="0"/>
          </a:endParaRPr>
        </a:p>
      </dgm:t>
    </dgm:pt>
    <dgm:pt modelId="{0A81D0C5-9C78-455A-A404-CB7C5758905B}" type="parTrans" cxnId="{CE225728-6B42-4BEA-B2AB-02503510C1CB}">
      <dgm:prSet/>
      <dgm:spPr/>
      <dgm:t>
        <a:bodyPr/>
        <a:lstStyle/>
        <a:p>
          <a:endParaRPr lang="en-US"/>
        </a:p>
      </dgm:t>
    </dgm:pt>
    <dgm:pt modelId="{18D5B2DB-38D5-4C46-9A48-AED5637F0BBD}" type="sibTrans" cxnId="{CE225728-6B42-4BEA-B2AB-02503510C1CB}">
      <dgm:prSet/>
      <dgm:spPr/>
      <dgm:t>
        <a:bodyPr/>
        <a:lstStyle/>
        <a:p>
          <a:endParaRPr lang="en-US"/>
        </a:p>
      </dgm:t>
    </dgm:pt>
    <dgm:pt modelId="{E877B21D-EB55-4AC4-805C-76CBE67E8234}">
      <dgm:prSet custT="1"/>
      <dgm:spPr/>
      <dgm:t>
        <a:bodyPr/>
        <a:lstStyle/>
        <a:p>
          <a:pPr rtl="0"/>
          <a:r>
            <a:rPr lang="en-US" sz="1800" b="0" dirty="0">
              <a:solidFill>
                <a:schemeClr val="tx1"/>
              </a:solidFill>
            </a:rPr>
            <a:t>Represent</a:t>
          </a:r>
          <a:r>
            <a:rPr lang="en-US" altLang="zh-CN" sz="1800" b="0" dirty="0">
              <a:solidFill>
                <a:schemeClr val="tx1"/>
              </a:solidFill>
            </a:rPr>
            <a:t>ing</a:t>
          </a:r>
          <a:r>
            <a:rPr lang="en-US" sz="1800" b="0" dirty="0">
              <a:solidFill>
                <a:schemeClr val="tx1"/>
              </a:solidFill>
            </a:rPr>
            <a:t> the connections between nodes in the form of a matrix, and factorizing this matrix to obtain the embedding</a:t>
          </a:r>
        </a:p>
      </dgm:t>
    </dgm:pt>
    <dgm:pt modelId="{3D393D92-9CF0-4329-BFE7-EFC6CFA16452}" type="parTrans" cxnId="{1074C7BB-E0E5-43A9-8D33-C989E63895CB}">
      <dgm:prSet/>
      <dgm:spPr/>
      <dgm:t>
        <a:bodyPr/>
        <a:lstStyle/>
        <a:p>
          <a:endParaRPr lang="en-US"/>
        </a:p>
      </dgm:t>
    </dgm:pt>
    <dgm:pt modelId="{D4A69A6D-3BFC-4264-8B09-39FE84C2C2F3}" type="sibTrans" cxnId="{1074C7BB-E0E5-43A9-8D33-C989E63895CB}">
      <dgm:prSet/>
      <dgm:spPr/>
      <dgm:t>
        <a:bodyPr/>
        <a:lstStyle/>
        <a:p>
          <a:endParaRPr lang="en-US"/>
        </a:p>
      </dgm:t>
    </dgm:pt>
    <dgm:pt modelId="{1B837B24-E2E2-4C46-A87F-CA9F5156AEEF}">
      <dgm:prSet custT="1"/>
      <dgm:spPr/>
      <dgm:t>
        <a:bodyPr/>
        <a:lstStyle/>
        <a:p>
          <a:pPr rtl="0"/>
          <a:r>
            <a:rPr lang="en-US" sz="1800" b="1" dirty="0">
              <a:solidFill>
                <a:schemeClr val="tx1"/>
              </a:solidFill>
            </a:rPr>
            <a:t>Laplacian </a:t>
          </a:r>
          <a:r>
            <a:rPr lang="en-US" sz="1800" b="1" dirty="0" err="1">
              <a:solidFill>
                <a:schemeClr val="tx1"/>
              </a:solidFill>
            </a:rPr>
            <a:t>Eigenmaps</a:t>
          </a:r>
          <a:r>
            <a:rPr lang="en-US" sz="1800" b="1" dirty="0">
              <a:solidFill>
                <a:schemeClr val="tx1"/>
              </a:solidFill>
            </a:rPr>
            <a:t> </a:t>
          </a:r>
          <a:r>
            <a:rPr lang="en-US" sz="1800" b="0" dirty="0">
              <a:solidFill>
                <a:schemeClr val="tx1"/>
              </a:solidFill>
            </a:rPr>
            <a:t>(M. Belkin 2001),</a:t>
          </a:r>
          <a:r>
            <a:rPr lang="zh-CN" sz="1800" b="0" dirty="0">
              <a:solidFill>
                <a:schemeClr val="tx1"/>
              </a:solidFill>
            </a:rPr>
            <a:t> </a:t>
          </a:r>
          <a:r>
            <a:rPr lang="zh-CN" sz="1800" b="1" dirty="0">
              <a:solidFill>
                <a:schemeClr val="tx1"/>
              </a:solidFill>
            </a:rPr>
            <a:t>Graph Factorization</a:t>
          </a:r>
          <a:r>
            <a:rPr lang="en-US" altLang="zh-CN" sz="1800" b="1" dirty="0">
              <a:solidFill>
                <a:schemeClr val="tx1"/>
              </a:solidFill>
            </a:rPr>
            <a:t> </a:t>
          </a:r>
          <a:r>
            <a:rPr lang="en-US" sz="1800" b="0" dirty="0">
              <a:solidFill>
                <a:schemeClr val="tx1"/>
              </a:solidFill>
            </a:rPr>
            <a:t>(A. Ahmed 2013), </a:t>
          </a:r>
          <a:r>
            <a:rPr lang="en-US" sz="1800" b="1" dirty="0" err="1">
              <a:solidFill>
                <a:schemeClr val="tx1"/>
              </a:solidFill>
            </a:rPr>
            <a:t>GraRep</a:t>
          </a:r>
          <a:r>
            <a:rPr lang="en-US" sz="1800" b="0" dirty="0">
              <a:solidFill>
                <a:schemeClr val="tx1"/>
              </a:solidFill>
            </a:rPr>
            <a:t> (S. Cao 2016), </a:t>
          </a:r>
          <a:r>
            <a:rPr lang="en-US" sz="1800" b="1" dirty="0">
              <a:solidFill>
                <a:schemeClr val="tx1"/>
              </a:solidFill>
            </a:rPr>
            <a:t>HOPE</a:t>
          </a:r>
          <a:r>
            <a:rPr lang="en-US" sz="1800" b="0" dirty="0">
              <a:solidFill>
                <a:schemeClr val="tx1"/>
              </a:solidFill>
            </a:rPr>
            <a:t> (M. </a:t>
          </a:r>
          <a:r>
            <a:rPr lang="en-US" sz="1800" b="0" dirty="0" err="1">
              <a:solidFill>
                <a:schemeClr val="tx1"/>
              </a:solidFill>
            </a:rPr>
            <a:t>Ou</a:t>
          </a:r>
          <a:r>
            <a:rPr lang="en-US" sz="1800" b="0" dirty="0">
              <a:solidFill>
                <a:schemeClr val="tx1"/>
              </a:solidFill>
            </a:rPr>
            <a:t> 2016) </a:t>
          </a:r>
        </a:p>
      </dgm:t>
    </dgm:pt>
    <dgm:pt modelId="{423307F3-5D4C-4E20-9ED9-62CB788D9562}" type="parTrans" cxnId="{0F6887DF-1F8E-45B0-A0C5-476B02C4471E}">
      <dgm:prSet/>
      <dgm:spPr/>
      <dgm:t>
        <a:bodyPr/>
        <a:lstStyle/>
        <a:p>
          <a:endParaRPr lang="en-US"/>
        </a:p>
      </dgm:t>
    </dgm:pt>
    <dgm:pt modelId="{6BBF33F1-B035-4DA4-84C1-6310BBD9D027}" type="sibTrans" cxnId="{0F6887DF-1F8E-45B0-A0C5-476B02C4471E}">
      <dgm:prSet/>
      <dgm:spPr/>
      <dgm:t>
        <a:bodyPr/>
        <a:lstStyle/>
        <a:p>
          <a:endParaRPr lang="en-US"/>
        </a:p>
      </dgm:t>
    </dgm:pt>
    <dgm:pt modelId="{2CFBE17A-16AB-4988-A618-4DD8ED73C643}">
      <dgm:prSet custT="1"/>
      <dgm:spPr/>
      <dgm:t>
        <a:bodyPr/>
        <a:lstStyle/>
        <a:p>
          <a:pPr rtl="0"/>
          <a:r>
            <a:rPr lang="en-US" sz="2800" b="1" dirty="0">
              <a:latin typeface="Calibri" panose="020F0502020204030204" pitchFamily="34" charset="0"/>
              <a:cs typeface="Calibri" panose="020F0502020204030204" pitchFamily="34" charset="0"/>
            </a:rPr>
            <a:t>R</a:t>
          </a:r>
          <a:r>
            <a:rPr lang="zh-CN" sz="2800" b="1" dirty="0">
              <a:latin typeface="Calibri" panose="020F0502020204030204" pitchFamily="34" charset="0"/>
              <a:cs typeface="Calibri" panose="020F0502020204030204" pitchFamily="34" charset="0"/>
            </a:rPr>
            <a:t>andom </a:t>
          </a:r>
          <a:r>
            <a:rPr lang="en-US" altLang="zh-CN" sz="2800" b="1" dirty="0">
              <a:latin typeface="Calibri" panose="020F0502020204030204" pitchFamily="34" charset="0"/>
              <a:cs typeface="Calibri" panose="020F0502020204030204" pitchFamily="34" charset="0"/>
            </a:rPr>
            <a:t>W</a:t>
          </a:r>
          <a:r>
            <a:rPr lang="zh-CN" sz="2800" b="1" dirty="0">
              <a:latin typeface="Calibri" panose="020F0502020204030204" pitchFamily="34" charset="0"/>
              <a:cs typeface="Calibri" panose="020F0502020204030204" pitchFamily="34" charset="0"/>
            </a:rPr>
            <a:t>alks </a:t>
          </a:r>
          <a:endParaRPr lang="en-US" sz="2800" dirty="0">
            <a:latin typeface="Calibri" panose="020F0502020204030204" pitchFamily="34" charset="0"/>
            <a:cs typeface="Calibri" panose="020F0502020204030204" pitchFamily="34" charset="0"/>
          </a:endParaRPr>
        </a:p>
      </dgm:t>
    </dgm:pt>
    <dgm:pt modelId="{096E11F9-3A83-48B0-8207-D2A678A9482E}" type="parTrans" cxnId="{CD107ECC-C874-450A-A459-8809EE0C2EEF}">
      <dgm:prSet/>
      <dgm:spPr/>
      <dgm:t>
        <a:bodyPr/>
        <a:lstStyle/>
        <a:p>
          <a:endParaRPr lang="en-US"/>
        </a:p>
      </dgm:t>
    </dgm:pt>
    <dgm:pt modelId="{19178E00-4EBB-402B-BB13-B1C1AB26D64F}" type="sibTrans" cxnId="{CD107ECC-C874-450A-A459-8809EE0C2EEF}">
      <dgm:prSet/>
      <dgm:spPr/>
      <dgm:t>
        <a:bodyPr/>
        <a:lstStyle/>
        <a:p>
          <a:endParaRPr lang="en-US"/>
        </a:p>
      </dgm:t>
    </dgm:pt>
    <dgm:pt modelId="{68280089-7DC9-4DC7-A54F-50FE84AEB8B1}">
      <dgm:prSet custT="1"/>
      <dgm:spPr/>
      <dgm:t>
        <a:bodyPr/>
        <a:lstStyle/>
        <a:p>
          <a:pPr rtl="0"/>
          <a:r>
            <a:rPr lang="en-US" sz="1800" b="0" dirty="0">
              <a:solidFill>
                <a:schemeClr val="tx1"/>
              </a:solidFill>
            </a:rPr>
            <a:t>S</a:t>
          </a:r>
          <a:r>
            <a:rPr lang="en-US" altLang="zh-CN" sz="1800" b="0" dirty="0">
              <a:solidFill>
                <a:schemeClr val="tx1"/>
              </a:solidFill>
            </a:rPr>
            <a:t>ampling node context through</a:t>
          </a:r>
          <a:r>
            <a:rPr lang="en-US" sz="1800" b="0" dirty="0">
              <a:solidFill>
                <a:schemeClr val="tx1"/>
              </a:solidFill>
            </a:rPr>
            <a:t> random walks on networks, and obtaining </a:t>
          </a:r>
          <a:r>
            <a:rPr lang="en-US" altLang="zh-CN" sz="1800" b="0" dirty="0" err="1">
              <a:solidFill>
                <a:schemeClr val="tx1"/>
              </a:solidFill>
            </a:rPr>
            <a:t>embeddings</a:t>
          </a:r>
          <a:r>
            <a:rPr lang="en-US" altLang="zh-CN" sz="1800" b="0" dirty="0">
              <a:solidFill>
                <a:schemeClr val="tx1"/>
              </a:solidFill>
            </a:rPr>
            <a:t> by </a:t>
          </a:r>
          <a:r>
            <a:rPr lang="en-US" sz="1800" b="0" dirty="0">
              <a:solidFill>
                <a:schemeClr val="tx1"/>
              </a:solidFill>
            </a:rPr>
            <a:t>CBOW and </a:t>
          </a:r>
          <a:r>
            <a:rPr lang="en-US" sz="1800" b="0" dirty="0" err="1">
              <a:solidFill>
                <a:schemeClr val="tx1"/>
              </a:solidFill>
            </a:rPr>
            <a:t>SkipGram</a:t>
          </a:r>
          <a:r>
            <a:rPr lang="en-US" sz="1800" b="0" dirty="0">
              <a:solidFill>
                <a:schemeClr val="tx1"/>
              </a:solidFill>
            </a:rPr>
            <a:t> methods</a:t>
          </a:r>
        </a:p>
      </dgm:t>
    </dgm:pt>
    <dgm:pt modelId="{C5E4F956-7BB6-4120-A476-6A6DFCC24933}" type="parTrans" cxnId="{04C299A1-3BD5-4691-8009-E46733A40A1D}">
      <dgm:prSet/>
      <dgm:spPr/>
      <dgm:t>
        <a:bodyPr/>
        <a:lstStyle/>
        <a:p>
          <a:endParaRPr lang="en-US"/>
        </a:p>
      </dgm:t>
    </dgm:pt>
    <dgm:pt modelId="{43127FB6-1A84-4A8C-85D3-0B57BF4820A1}" type="sibTrans" cxnId="{04C299A1-3BD5-4691-8009-E46733A40A1D}">
      <dgm:prSet/>
      <dgm:spPr/>
      <dgm:t>
        <a:bodyPr/>
        <a:lstStyle/>
        <a:p>
          <a:endParaRPr lang="en-US"/>
        </a:p>
      </dgm:t>
    </dgm:pt>
    <dgm:pt modelId="{5BA41CB2-64A6-4C15-831D-29C073EA6AC5}">
      <dgm:prSet custT="1"/>
      <dgm:spPr/>
      <dgm:t>
        <a:bodyPr/>
        <a:lstStyle/>
        <a:p>
          <a:pPr rtl="0"/>
          <a:r>
            <a:rPr lang="en-US" sz="1800" b="1" dirty="0" err="1">
              <a:solidFill>
                <a:schemeClr val="tx1"/>
              </a:solidFill>
            </a:rPr>
            <a:t>DeepWalk</a:t>
          </a:r>
          <a:r>
            <a:rPr lang="en-US" sz="1800" b="0" dirty="0">
              <a:solidFill>
                <a:schemeClr val="tx1"/>
              </a:solidFill>
            </a:rPr>
            <a:t> (S. </a:t>
          </a:r>
          <a:r>
            <a:rPr lang="en-US" sz="1800" b="0" dirty="0" err="1">
              <a:solidFill>
                <a:schemeClr val="tx1"/>
              </a:solidFill>
            </a:rPr>
            <a:t>Skienna</a:t>
          </a:r>
          <a:r>
            <a:rPr lang="en-US" sz="1800" b="0" dirty="0">
              <a:solidFill>
                <a:schemeClr val="tx1"/>
              </a:solidFill>
            </a:rPr>
            <a:t> 2014) , </a:t>
          </a:r>
          <a:r>
            <a:rPr lang="en-US" sz="1800" b="1" dirty="0">
              <a:solidFill>
                <a:schemeClr val="tx1"/>
              </a:solidFill>
            </a:rPr>
            <a:t>Node2vec</a:t>
          </a:r>
          <a:r>
            <a:rPr lang="en-US" sz="1800" b="0" dirty="0">
              <a:solidFill>
                <a:schemeClr val="tx1"/>
              </a:solidFill>
            </a:rPr>
            <a:t> (J. </a:t>
          </a:r>
          <a:r>
            <a:rPr lang="en-US" sz="1800" b="0" dirty="0" err="1">
              <a:solidFill>
                <a:schemeClr val="tx1"/>
              </a:solidFill>
            </a:rPr>
            <a:t>Leskovec</a:t>
          </a:r>
          <a:r>
            <a:rPr lang="en-US" sz="1800" b="0" dirty="0">
              <a:solidFill>
                <a:schemeClr val="tx1"/>
              </a:solidFill>
            </a:rPr>
            <a:t> 2016) </a:t>
          </a:r>
        </a:p>
      </dgm:t>
    </dgm:pt>
    <dgm:pt modelId="{0FE9CA8B-7C5D-43F2-9AFE-880324BC601B}" type="parTrans" cxnId="{312DE828-9664-49C9-8D6E-EAFB06BC34C0}">
      <dgm:prSet/>
      <dgm:spPr/>
      <dgm:t>
        <a:bodyPr/>
        <a:lstStyle/>
        <a:p>
          <a:endParaRPr lang="en-US"/>
        </a:p>
      </dgm:t>
    </dgm:pt>
    <dgm:pt modelId="{F12EEE02-789C-4936-A5D6-776FD6BE5C3F}" type="sibTrans" cxnId="{312DE828-9664-49C9-8D6E-EAFB06BC34C0}">
      <dgm:prSet/>
      <dgm:spPr/>
      <dgm:t>
        <a:bodyPr/>
        <a:lstStyle/>
        <a:p>
          <a:endParaRPr lang="en-US"/>
        </a:p>
      </dgm:t>
    </dgm:pt>
    <dgm:pt modelId="{0D700978-DE3A-4C2C-86A4-D526A1405862}">
      <dgm:prSet custT="1"/>
      <dgm:spPr/>
      <dgm:t>
        <a:bodyPr/>
        <a:lstStyle/>
        <a:p>
          <a:pPr rtl="0"/>
          <a:r>
            <a:rPr lang="en-US" sz="2800" b="1" dirty="0">
              <a:latin typeface="Calibri" panose="020F0502020204030204" pitchFamily="34" charset="0"/>
              <a:cs typeface="Calibri" panose="020F0502020204030204" pitchFamily="34" charset="0"/>
            </a:rPr>
            <a:t>Deep Learning </a:t>
          </a:r>
          <a:endParaRPr lang="en-US" sz="2800" dirty="0">
            <a:latin typeface="Calibri" panose="020F0502020204030204" pitchFamily="34" charset="0"/>
            <a:cs typeface="Calibri" panose="020F0502020204030204" pitchFamily="34" charset="0"/>
          </a:endParaRPr>
        </a:p>
      </dgm:t>
    </dgm:pt>
    <dgm:pt modelId="{2FFC5455-69D3-4733-B18F-F20C9ABAA775}" type="parTrans" cxnId="{451BB7E0-E89C-459A-A746-AE1F0E4B97F9}">
      <dgm:prSet/>
      <dgm:spPr/>
      <dgm:t>
        <a:bodyPr/>
        <a:lstStyle/>
        <a:p>
          <a:endParaRPr lang="en-US"/>
        </a:p>
      </dgm:t>
    </dgm:pt>
    <dgm:pt modelId="{A709AFF2-CF3F-4941-9D9F-584474D773D6}" type="sibTrans" cxnId="{451BB7E0-E89C-459A-A746-AE1F0E4B97F9}">
      <dgm:prSet/>
      <dgm:spPr/>
      <dgm:t>
        <a:bodyPr/>
        <a:lstStyle/>
        <a:p>
          <a:endParaRPr lang="en-US"/>
        </a:p>
      </dgm:t>
    </dgm:pt>
    <dgm:pt modelId="{D79DB27C-AFF6-464C-9EFA-1963EA0A7819}">
      <dgm:prSet custT="1"/>
      <dgm:spPr/>
      <dgm:t>
        <a:bodyPr/>
        <a:lstStyle/>
        <a:p>
          <a:pPr rtl="0"/>
          <a:r>
            <a:rPr lang="en-US" sz="1800" b="0" dirty="0">
              <a:solidFill>
                <a:schemeClr val="tx1"/>
              </a:solidFill>
            </a:rPr>
            <a:t>V</a:t>
          </a:r>
          <a:r>
            <a:rPr lang="en-US" altLang="zh-CN" sz="1800" b="0" dirty="0">
              <a:solidFill>
                <a:schemeClr val="tx1"/>
              </a:solidFill>
            </a:rPr>
            <a:t>iewing</a:t>
          </a:r>
          <a:r>
            <a:rPr lang="en-US" sz="1800" b="0" dirty="0">
              <a:solidFill>
                <a:schemeClr val="tx1"/>
              </a:solidFill>
            </a:rPr>
            <a:t> the network as a computational graph, and training the whole model in an end-to-end fashion</a:t>
          </a:r>
        </a:p>
      </dgm:t>
    </dgm:pt>
    <dgm:pt modelId="{268D86EA-23B6-40F7-BC24-A6485137978B}" type="parTrans" cxnId="{DBABE3F3-C834-4BF7-8BAD-C54C53265A51}">
      <dgm:prSet/>
      <dgm:spPr/>
      <dgm:t>
        <a:bodyPr/>
        <a:lstStyle/>
        <a:p>
          <a:endParaRPr lang="en-US"/>
        </a:p>
      </dgm:t>
    </dgm:pt>
    <dgm:pt modelId="{38EF9DED-0857-4374-B8D7-C5AE20D3AAFB}" type="sibTrans" cxnId="{DBABE3F3-C834-4BF7-8BAD-C54C53265A51}">
      <dgm:prSet/>
      <dgm:spPr/>
      <dgm:t>
        <a:bodyPr/>
        <a:lstStyle/>
        <a:p>
          <a:endParaRPr lang="en-US"/>
        </a:p>
      </dgm:t>
    </dgm:pt>
    <dgm:pt modelId="{9A0B41F7-41B7-41C8-A0D1-B6950D07DD24}">
      <dgm:prSet custT="1"/>
      <dgm:spPr/>
      <dgm:t>
        <a:bodyPr/>
        <a:lstStyle/>
        <a:p>
          <a:pPr rtl="0"/>
          <a:r>
            <a:rPr lang="en-US" sz="1800" b="1" dirty="0">
              <a:solidFill>
                <a:schemeClr val="tx1"/>
              </a:solidFill>
            </a:rPr>
            <a:t>SDNE</a:t>
          </a:r>
          <a:r>
            <a:rPr lang="en-US" sz="1800" b="0" dirty="0">
              <a:solidFill>
                <a:schemeClr val="tx1"/>
              </a:solidFill>
            </a:rPr>
            <a:t> (</a:t>
          </a:r>
          <a:r>
            <a:rPr lang="en-US" sz="1800" b="0" dirty="0" err="1">
              <a:solidFill>
                <a:schemeClr val="tx1"/>
              </a:solidFill>
            </a:rPr>
            <a:t>Daixin</a:t>
          </a:r>
          <a:r>
            <a:rPr lang="en-US" sz="1800" b="0" dirty="0">
              <a:solidFill>
                <a:schemeClr val="tx1"/>
              </a:solidFill>
            </a:rPr>
            <a:t> Wang 2016) , </a:t>
          </a:r>
          <a:r>
            <a:rPr lang="en-US" sz="1800" b="1" dirty="0">
              <a:solidFill>
                <a:schemeClr val="tx1"/>
              </a:solidFill>
            </a:rPr>
            <a:t>GCN</a:t>
          </a:r>
          <a:r>
            <a:rPr lang="en-US" sz="1800" b="0" dirty="0">
              <a:solidFill>
                <a:schemeClr val="tx1"/>
              </a:solidFill>
            </a:rPr>
            <a:t> (Thomas N. </a:t>
          </a:r>
          <a:r>
            <a:rPr lang="en-US" sz="1800" b="0" dirty="0" err="1">
              <a:solidFill>
                <a:schemeClr val="tx1"/>
              </a:solidFill>
            </a:rPr>
            <a:t>Kipf</a:t>
          </a:r>
          <a:r>
            <a:rPr lang="en-US" sz="1800" b="0" dirty="0">
              <a:solidFill>
                <a:schemeClr val="tx1"/>
              </a:solidFill>
            </a:rPr>
            <a:t> 2017) , </a:t>
          </a:r>
          <a:r>
            <a:rPr lang="en-US" sz="1800" b="1" dirty="0" err="1">
              <a:solidFill>
                <a:schemeClr val="tx1"/>
              </a:solidFill>
            </a:rPr>
            <a:t>GraphSAGE</a:t>
          </a:r>
          <a:r>
            <a:rPr lang="en-US" sz="1800" b="0" dirty="0">
              <a:solidFill>
                <a:schemeClr val="tx1"/>
              </a:solidFill>
            </a:rPr>
            <a:t> (W.L. Hamilton 2017), </a:t>
          </a:r>
          <a:r>
            <a:rPr lang="en-US" sz="1800" b="1" dirty="0">
              <a:solidFill>
                <a:schemeClr val="tx1"/>
              </a:solidFill>
            </a:rPr>
            <a:t>GAN</a:t>
          </a:r>
          <a:r>
            <a:rPr lang="en-US" sz="1800" b="0" dirty="0">
              <a:solidFill>
                <a:schemeClr val="tx1"/>
              </a:solidFill>
            </a:rPr>
            <a:t> (P. </a:t>
          </a:r>
          <a:r>
            <a:rPr lang="en-US" sz="1800" b="0" dirty="0" err="1">
              <a:solidFill>
                <a:schemeClr val="tx1"/>
              </a:solidFill>
            </a:rPr>
            <a:t>Velickovic</a:t>
          </a:r>
          <a:r>
            <a:rPr lang="en-US" sz="1800" b="0" dirty="0">
              <a:solidFill>
                <a:schemeClr val="tx1"/>
              </a:solidFill>
            </a:rPr>
            <a:t> 2018)</a:t>
          </a:r>
        </a:p>
      </dgm:t>
    </dgm:pt>
    <dgm:pt modelId="{ECDD764B-8E9B-47E7-9187-DE00ED024044}" type="parTrans" cxnId="{27AEB244-DDBE-4E6E-A215-596B8B39254A}">
      <dgm:prSet/>
      <dgm:spPr/>
      <dgm:t>
        <a:bodyPr/>
        <a:lstStyle/>
        <a:p>
          <a:endParaRPr lang="en-US"/>
        </a:p>
      </dgm:t>
    </dgm:pt>
    <dgm:pt modelId="{371D7549-54B2-41AA-8F8C-2695D6ECEE98}" type="sibTrans" cxnId="{27AEB244-DDBE-4E6E-A215-596B8B39254A}">
      <dgm:prSet/>
      <dgm:spPr/>
      <dgm:t>
        <a:bodyPr/>
        <a:lstStyle/>
        <a:p>
          <a:endParaRPr lang="en-US"/>
        </a:p>
      </dgm:t>
    </dgm:pt>
    <dgm:pt modelId="{375D6A75-41F6-467D-886A-F421BFD967C1}" type="pres">
      <dgm:prSet presAssocID="{F67B0E27-ED4F-4254-A087-F6C8FE67EDDA}" presName="Name0" presStyleCnt="0">
        <dgm:presLayoutVars>
          <dgm:dir/>
          <dgm:animLvl val="lvl"/>
          <dgm:resizeHandles val="exact"/>
        </dgm:presLayoutVars>
      </dgm:prSet>
      <dgm:spPr/>
    </dgm:pt>
    <dgm:pt modelId="{F0113C11-2426-42C1-BB9E-57C90E70364E}" type="pres">
      <dgm:prSet presAssocID="{5A6EE5E7-1307-4E91-9B3F-1419EAF7DEC2}" presName="linNode" presStyleCnt="0"/>
      <dgm:spPr/>
    </dgm:pt>
    <dgm:pt modelId="{A3DF0779-7EED-4E6B-90E9-1F2E8FD0B2DE}" type="pres">
      <dgm:prSet presAssocID="{5A6EE5E7-1307-4E91-9B3F-1419EAF7DEC2}" presName="parentText" presStyleLbl="node1" presStyleIdx="0" presStyleCnt="3" custScaleX="81880" custScaleY="76354" custLinFactNeighborX="637">
        <dgm:presLayoutVars>
          <dgm:chMax val="1"/>
          <dgm:bulletEnabled val="1"/>
        </dgm:presLayoutVars>
      </dgm:prSet>
      <dgm:spPr/>
    </dgm:pt>
    <dgm:pt modelId="{B63AAFE8-6F48-43A2-A684-18E695B7F849}" type="pres">
      <dgm:prSet presAssocID="{5A6EE5E7-1307-4E91-9B3F-1419EAF7DEC2}" presName="descendantText" presStyleLbl="alignAccFollowNode1" presStyleIdx="0" presStyleCnt="3">
        <dgm:presLayoutVars>
          <dgm:bulletEnabled val="1"/>
        </dgm:presLayoutVars>
      </dgm:prSet>
      <dgm:spPr/>
    </dgm:pt>
    <dgm:pt modelId="{62B83568-5A0D-4B4B-84EB-0C0A16076DBE}" type="pres">
      <dgm:prSet presAssocID="{18D5B2DB-38D5-4C46-9A48-AED5637F0BBD}" presName="sp" presStyleCnt="0"/>
      <dgm:spPr/>
    </dgm:pt>
    <dgm:pt modelId="{FD64D7F9-3107-4E5F-A292-5E1575BC76E7}" type="pres">
      <dgm:prSet presAssocID="{2CFBE17A-16AB-4988-A618-4DD8ED73C643}" presName="linNode" presStyleCnt="0"/>
      <dgm:spPr/>
    </dgm:pt>
    <dgm:pt modelId="{E002BB50-ABA4-4000-9AF0-CF6354857D09}" type="pres">
      <dgm:prSet presAssocID="{2CFBE17A-16AB-4988-A618-4DD8ED73C643}" presName="parentText" presStyleLbl="node1" presStyleIdx="1" presStyleCnt="3" custScaleX="82635" custScaleY="73904">
        <dgm:presLayoutVars>
          <dgm:chMax val="1"/>
          <dgm:bulletEnabled val="1"/>
        </dgm:presLayoutVars>
      </dgm:prSet>
      <dgm:spPr/>
    </dgm:pt>
    <dgm:pt modelId="{62C15966-1E28-4B65-96A3-884E8E3E2542}" type="pres">
      <dgm:prSet presAssocID="{2CFBE17A-16AB-4988-A618-4DD8ED73C643}" presName="descendantText" presStyleLbl="alignAccFollowNode1" presStyleIdx="1" presStyleCnt="3">
        <dgm:presLayoutVars>
          <dgm:bulletEnabled val="1"/>
        </dgm:presLayoutVars>
      </dgm:prSet>
      <dgm:spPr/>
    </dgm:pt>
    <dgm:pt modelId="{AED7BAF5-C67E-4CBE-BC0C-E14EC5D2DFCF}" type="pres">
      <dgm:prSet presAssocID="{19178E00-4EBB-402B-BB13-B1C1AB26D64F}" presName="sp" presStyleCnt="0"/>
      <dgm:spPr/>
    </dgm:pt>
    <dgm:pt modelId="{DD4C3F4B-3B25-493C-A00C-452E338B206D}" type="pres">
      <dgm:prSet presAssocID="{0D700978-DE3A-4C2C-86A4-D526A1405862}" presName="linNode" presStyleCnt="0"/>
      <dgm:spPr/>
    </dgm:pt>
    <dgm:pt modelId="{9B58F18A-A128-40E6-BF92-171E74CE87A7}" type="pres">
      <dgm:prSet presAssocID="{0D700978-DE3A-4C2C-86A4-D526A1405862}" presName="parentText" presStyleLbl="node1" presStyleIdx="2" presStyleCnt="3" custScaleX="81880" custScaleY="68998">
        <dgm:presLayoutVars>
          <dgm:chMax val="1"/>
          <dgm:bulletEnabled val="1"/>
        </dgm:presLayoutVars>
      </dgm:prSet>
      <dgm:spPr/>
    </dgm:pt>
    <dgm:pt modelId="{D0048BBD-6B2D-42B2-84D1-AE00A54E06E9}" type="pres">
      <dgm:prSet presAssocID="{0D700978-DE3A-4C2C-86A4-D526A1405862}" presName="descendantText" presStyleLbl="alignAccFollowNode1" presStyleIdx="2" presStyleCnt="3">
        <dgm:presLayoutVars>
          <dgm:bulletEnabled val="1"/>
        </dgm:presLayoutVars>
      </dgm:prSet>
      <dgm:spPr/>
    </dgm:pt>
  </dgm:ptLst>
  <dgm:cxnLst>
    <dgm:cxn modelId="{CE225728-6B42-4BEA-B2AB-02503510C1CB}" srcId="{F67B0E27-ED4F-4254-A087-F6C8FE67EDDA}" destId="{5A6EE5E7-1307-4E91-9B3F-1419EAF7DEC2}" srcOrd="0" destOrd="0" parTransId="{0A81D0C5-9C78-455A-A404-CB7C5758905B}" sibTransId="{18D5B2DB-38D5-4C46-9A48-AED5637F0BBD}"/>
    <dgm:cxn modelId="{312DE828-9664-49C9-8D6E-EAFB06BC34C0}" srcId="{2CFBE17A-16AB-4988-A618-4DD8ED73C643}" destId="{5BA41CB2-64A6-4C15-831D-29C073EA6AC5}" srcOrd="1" destOrd="0" parTransId="{0FE9CA8B-7C5D-43F2-9AFE-880324BC601B}" sibTransId="{F12EEE02-789C-4936-A5D6-776FD6BE5C3F}"/>
    <dgm:cxn modelId="{5DC4F332-2EAB-4CAE-94D4-6534E5EAFDBE}" type="presOf" srcId="{5A6EE5E7-1307-4E91-9B3F-1419EAF7DEC2}" destId="{A3DF0779-7EED-4E6B-90E9-1F2E8FD0B2DE}" srcOrd="0" destOrd="0" presId="urn:microsoft.com/office/officeart/2005/8/layout/vList5"/>
    <dgm:cxn modelId="{E99F9742-F446-4A38-B406-96CBD3AA6FAE}" type="presOf" srcId="{F67B0E27-ED4F-4254-A087-F6C8FE67EDDA}" destId="{375D6A75-41F6-467D-886A-F421BFD967C1}" srcOrd="0" destOrd="0" presId="urn:microsoft.com/office/officeart/2005/8/layout/vList5"/>
    <dgm:cxn modelId="{27AEB244-DDBE-4E6E-A215-596B8B39254A}" srcId="{0D700978-DE3A-4C2C-86A4-D526A1405862}" destId="{9A0B41F7-41B7-41C8-A0D1-B6950D07DD24}" srcOrd="1" destOrd="0" parTransId="{ECDD764B-8E9B-47E7-9187-DE00ED024044}" sibTransId="{371D7549-54B2-41AA-8F8C-2695D6ECEE98}"/>
    <dgm:cxn modelId="{50FECA6F-3146-4443-9A56-559B45E8C3C7}" type="presOf" srcId="{0D700978-DE3A-4C2C-86A4-D526A1405862}" destId="{9B58F18A-A128-40E6-BF92-171E74CE87A7}" srcOrd="0" destOrd="0" presId="urn:microsoft.com/office/officeart/2005/8/layout/vList5"/>
    <dgm:cxn modelId="{EE1D2C59-92F5-4319-829F-00C49AE3C2E0}" type="presOf" srcId="{68280089-7DC9-4DC7-A54F-50FE84AEB8B1}" destId="{62C15966-1E28-4B65-96A3-884E8E3E2542}" srcOrd="0" destOrd="0" presId="urn:microsoft.com/office/officeart/2005/8/layout/vList5"/>
    <dgm:cxn modelId="{B51A197D-A516-4E84-8B07-31ECAF335D3A}" type="presOf" srcId="{5BA41CB2-64A6-4C15-831D-29C073EA6AC5}" destId="{62C15966-1E28-4B65-96A3-884E8E3E2542}" srcOrd="0" destOrd="1" presId="urn:microsoft.com/office/officeart/2005/8/layout/vList5"/>
    <dgm:cxn modelId="{6FF0F884-12F7-4A93-994C-FE0D5B605208}" type="presOf" srcId="{E877B21D-EB55-4AC4-805C-76CBE67E8234}" destId="{B63AAFE8-6F48-43A2-A684-18E695B7F849}" srcOrd="0" destOrd="0" presId="urn:microsoft.com/office/officeart/2005/8/layout/vList5"/>
    <dgm:cxn modelId="{04C299A1-3BD5-4691-8009-E46733A40A1D}" srcId="{2CFBE17A-16AB-4988-A618-4DD8ED73C643}" destId="{68280089-7DC9-4DC7-A54F-50FE84AEB8B1}" srcOrd="0" destOrd="0" parTransId="{C5E4F956-7BB6-4120-A476-6A6DFCC24933}" sibTransId="{43127FB6-1A84-4A8C-85D3-0B57BF4820A1}"/>
    <dgm:cxn modelId="{634936AF-9C10-45FA-9227-0032758975AF}" type="presOf" srcId="{9A0B41F7-41B7-41C8-A0D1-B6950D07DD24}" destId="{D0048BBD-6B2D-42B2-84D1-AE00A54E06E9}" srcOrd="0" destOrd="1" presId="urn:microsoft.com/office/officeart/2005/8/layout/vList5"/>
    <dgm:cxn modelId="{1074C7BB-E0E5-43A9-8D33-C989E63895CB}" srcId="{5A6EE5E7-1307-4E91-9B3F-1419EAF7DEC2}" destId="{E877B21D-EB55-4AC4-805C-76CBE67E8234}" srcOrd="0" destOrd="0" parTransId="{3D393D92-9CF0-4329-BFE7-EFC6CFA16452}" sibTransId="{D4A69A6D-3BFC-4264-8B09-39FE84C2C2F3}"/>
    <dgm:cxn modelId="{CD107ECC-C874-450A-A459-8809EE0C2EEF}" srcId="{F67B0E27-ED4F-4254-A087-F6C8FE67EDDA}" destId="{2CFBE17A-16AB-4988-A618-4DD8ED73C643}" srcOrd="1" destOrd="0" parTransId="{096E11F9-3A83-48B0-8207-D2A678A9482E}" sibTransId="{19178E00-4EBB-402B-BB13-B1C1AB26D64F}"/>
    <dgm:cxn modelId="{5FFC71D0-730F-477A-94F4-139ADD51F42B}" type="presOf" srcId="{2CFBE17A-16AB-4988-A618-4DD8ED73C643}" destId="{E002BB50-ABA4-4000-9AF0-CF6354857D09}" srcOrd="0" destOrd="0" presId="urn:microsoft.com/office/officeart/2005/8/layout/vList5"/>
    <dgm:cxn modelId="{05D4D1D8-A866-4BAA-A0E2-6DF3F42C329C}" type="presOf" srcId="{1B837B24-E2E2-4C46-A87F-CA9F5156AEEF}" destId="{B63AAFE8-6F48-43A2-A684-18E695B7F849}" srcOrd="0" destOrd="1" presId="urn:microsoft.com/office/officeart/2005/8/layout/vList5"/>
    <dgm:cxn modelId="{0F6887DF-1F8E-45B0-A0C5-476B02C4471E}" srcId="{5A6EE5E7-1307-4E91-9B3F-1419EAF7DEC2}" destId="{1B837B24-E2E2-4C46-A87F-CA9F5156AEEF}" srcOrd="1" destOrd="0" parTransId="{423307F3-5D4C-4E20-9ED9-62CB788D9562}" sibTransId="{6BBF33F1-B035-4DA4-84C1-6310BBD9D027}"/>
    <dgm:cxn modelId="{451BB7E0-E89C-459A-A746-AE1F0E4B97F9}" srcId="{F67B0E27-ED4F-4254-A087-F6C8FE67EDDA}" destId="{0D700978-DE3A-4C2C-86A4-D526A1405862}" srcOrd="2" destOrd="0" parTransId="{2FFC5455-69D3-4733-B18F-F20C9ABAA775}" sibTransId="{A709AFF2-CF3F-4941-9D9F-584474D773D6}"/>
    <dgm:cxn modelId="{F6D763F2-A1E6-4856-8454-5447B3E83740}" type="presOf" srcId="{D79DB27C-AFF6-464C-9EFA-1963EA0A7819}" destId="{D0048BBD-6B2D-42B2-84D1-AE00A54E06E9}" srcOrd="0" destOrd="0" presId="urn:microsoft.com/office/officeart/2005/8/layout/vList5"/>
    <dgm:cxn modelId="{DBABE3F3-C834-4BF7-8BAD-C54C53265A51}" srcId="{0D700978-DE3A-4C2C-86A4-D526A1405862}" destId="{D79DB27C-AFF6-464C-9EFA-1963EA0A7819}" srcOrd="0" destOrd="0" parTransId="{268D86EA-23B6-40F7-BC24-A6485137978B}" sibTransId="{38EF9DED-0857-4374-B8D7-C5AE20D3AAFB}"/>
    <dgm:cxn modelId="{40DD08C9-0B6F-44CB-8B86-A8E5F55540A7}" type="presParOf" srcId="{375D6A75-41F6-467D-886A-F421BFD967C1}" destId="{F0113C11-2426-42C1-BB9E-57C90E70364E}" srcOrd="0" destOrd="0" presId="urn:microsoft.com/office/officeart/2005/8/layout/vList5"/>
    <dgm:cxn modelId="{6DF79C32-127C-4E5E-9058-C7EB7512A9BB}" type="presParOf" srcId="{F0113C11-2426-42C1-BB9E-57C90E70364E}" destId="{A3DF0779-7EED-4E6B-90E9-1F2E8FD0B2DE}" srcOrd="0" destOrd="0" presId="urn:microsoft.com/office/officeart/2005/8/layout/vList5"/>
    <dgm:cxn modelId="{1CAA8020-EF76-4BC4-9321-6BC564AB9F99}" type="presParOf" srcId="{F0113C11-2426-42C1-BB9E-57C90E70364E}" destId="{B63AAFE8-6F48-43A2-A684-18E695B7F849}" srcOrd="1" destOrd="0" presId="urn:microsoft.com/office/officeart/2005/8/layout/vList5"/>
    <dgm:cxn modelId="{A3DC24BA-B74D-4B48-89D2-AB77374D983B}" type="presParOf" srcId="{375D6A75-41F6-467D-886A-F421BFD967C1}" destId="{62B83568-5A0D-4B4B-84EB-0C0A16076DBE}" srcOrd="1" destOrd="0" presId="urn:microsoft.com/office/officeart/2005/8/layout/vList5"/>
    <dgm:cxn modelId="{0F361782-5CAA-45D2-98DA-0DB87C927E41}" type="presParOf" srcId="{375D6A75-41F6-467D-886A-F421BFD967C1}" destId="{FD64D7F9-3107-4E5F-A292-5E1575BC76E7}" srcOrd="2" destOrd="0" presId="urn:microsoft.com/office/officeart/2005/8/layout/vList5"/>
    <dgm:cxn modelId="{EF6A9365-20BE-483F-9FEE-A31FDED7D393}" type="presParOf" srcId="{FD64D7F9-3107-4E5F-A292-5E1575BC76E7}" destId="{E002BB50-ABA4-4000-9AF0-CF6354857D09}" srcOrd="0" destOrd="0" presId="urn:microsoft.com/office/officeart/2005/8/layout/vList5"/>
    <dgm:cxn modelId="{5A98B143-B134-408B-AF41-3D5CF686C819}" type="presParOf" srcId="{FD64D7F9-3107-4E5F-A292-5E1575BC76E7}" destId="{62C15966-1E28-4B65-96A3-884E8E3E2542}" srcOrd="1" destOrd="0" presId="urn:microsoft.com/office/officeart/2005/8/layout/vList5"/>
    <dgm:cxn modelId="{3608C978-E9B1-442D-9C02-7BC3A59C3E72}" type="presParOf" srcId="{375D6A75-41F6-467D-886A-F421BFD967C1}" destId="{AED7BAF5-C67E-4CBE-BC0C-E14EC5D2DFCF}" srcOrd="3" destOrd="0" presId="urn:microsoft.com/office/officeart/2005/8/layout/vList5"/>
    <dgm:cxn modelId="{0339D5E3-1A41-4EA7-AEC8-189C0FCF5102}" type="presParOf" srcId="{375D6A75-41F6-467D-886A-F421BFD967C1}" destId="{DD4C3F4B-3B25-493C-A00C-452E338B206D}" srcOrd="4" destOrd="0" presId="urn:microsoft.com/office/officeart/2005/8/layout/vList5"/>
    <dgm:cxn modelId="{8831D60C-2AEB-41B0-AA4C-7A45F8BB8712}" type="presParOf" srcId="{DD4C3F4B-3B25-493C-A00C-452E338B206D}" destId="{9B58F18A-A128-40E6-BF92-171E74CE87A7}" srcOrd="0" destOrd="0" presId="urn:microsoft.com/office/officeart/2005/8/layout/vList5"/>
    <dgm:cxn modelId="{10E73759-DDBE-44A6-B538-55F839336F9D}" type="presParOf" srcId="{DD4C3F4B-3B25-493C-A00C-452E338B206D}" destId="{D0048BBD-6B2D-42B2-84D1-AE00A54E06E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27419-5D79-4EF3-BDF6-482068FB62D0}">
      <dsp:nvSpPr>
        <dsp:cNvPr id="0" name=""/>
        <dsp:cNvSpPr/>
      </dsp:nvSpPr>
      <dsp:spPr>
        <a:xfrm>
          <a:off x="0" y="0"/>
          <a:ext cx="2071175" cy="41549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rtl="0">
            <a:lnSpc>
              <a:spcPct val="90000"/>
            </a:lnSpc>
            <a:spcBef>
              <a:spcPct val="0"/>
            </a:spcBef>
            <a:spcAft>
              <a:spcPct val="35000"/>
            </a:spcAft>
            <a:buNone/>
          </a:pPr>
          <a:r>
            <a:rPr lang="en-US" altLang="zh-CN" sz="1400" b="1" i="0" kern="1200" baseline="0" dirty="0"/>
            <a:t>Network Compression</a:t>
          </a:r>
          <a:endParaRPr lang="zh-CN" sz="1400" b="1" kern="1200" dirty="0"/>
        </a:p>
        <a:p>
          <a:pPr marL="114300" lvl="1" indent="-114300" algn="l" defTabSz="622300" rtl="0">
            <a:lnSpc>
              <a:spcPct val="90000"/>
            </a:lnSpc>
            <a:spcBef>
              <a:spcPct val="0"/>
            </a:spcBef>
            <a:spcAft>
              <a:spcPct val="15000"/>
            </a:spcAft>
            <a:buChar char="•"/>
          </a:pPr>
          <a:r>
            <a:rPr lang="en-US" sz="1400" b="0" i="0" kern="1200" baseline="0" dirty="0"/>
            <a:t>A compression store networks more efficiently run graph algorithms faster</a:t>
          </a:r>
          <a:endParaRPr lang="zh-CN" sz="1400" kern="1200" dirty="0"/>
        </a:p>
      </dsp:txBody>
      <dsp:txXfrm>
        <a:off x="0" y="1661993"/>
        <a:ext cx="2071175" cy="1661993"/>
      </dsp:txXfrm>
    </dsp:sp>
    <dsp:sp modelId="{DC29B4BB-FB6B-4619-9784-6D58EA34BFA9}">
      <dsp:nvSpPr>
        <dsp:cNvPr id="0" name=""/>
        <dsp:cNvSpPr/>
      </dsp:nvSpPr>
      <dsp:spPr>
        <a:xfrm>
          <a:off x="343782" y="249299"/>
          <a:ext cx="1383609" cy="138360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9A1A40-01BE-4091-9629-E422F845B6C4}">
      <dsp:nvSpPr>
        <dsp:cNvPr id="0" name=""/>
        <dsp:cNvSpPr/>
      </dsp:nvSpPr>
      <dsp:spPr>
        <a:xfrm>
          <a:off x="2133310" y="0"/>
          <a:ext cx="2071175" cy="41549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711200" rtl="0">
            <a:lnSpc>
              <a:spcPct val="90000"/>
            </a:lnSpc>
            <a:spcBef>
              <a:spcPct val="0"/>
            </a:spcBef>
            <a:spcAft>
              <a:spcPct val="35000"/>
            </a:spcAft>
            <a:buNone/>
          </a:pPr>
          <a:r>
            <a:rPr lang="en-US" altLang="zh-CN" sz="1600" b="1" i="0" kern="1200" baseline="0" dirty="0"/>
            <a:t>Visualization</a:t>
          </a:r>
          <a:endParaRPr lang="zh-CN" sz="1600" kern="1200" dirty="0"/>
        </a:p>
        <a:p>
          <a:pPr marL="114300" lvl="1" indent="-114300" algn="l" defTabSz="622300" rtl="0">
            <a:lnSpc>
              <a:spcPct val="90000"/>
            </a:lnSpc>
            <a:spcBef>
              <a:spcPct val="0"/>
            </a:spcBef>
            <a:spcAft>
              <a:spcPct val="15000"/>
            </a:spcAft>
            <a:buChar char="•"/>
          </a:pPr>
          <a:r>
            <a:rPr lang="en-US" sz="1400" b="0" i="0" kern="1200" baseline="0" dirty="0"/>
            <a:t>View it from an information visualization perspective</a:t>
          </a:r>
          <a:endParaRPr lang="zh-CN" sz="1400" kern="1200" dirty="0"/>
        </a:p>
      </dsp:txBody>
      <dsp:txXfrm>
        <a:off x="2133310" y="1661993"/>
        <a:ext cx="2071175" cy="1661993"/>
      </dsp:txXfrm>
    </dsp:sp>
    <dsp:sp modelId="{32550428-6BF8-417A-845E-24ADD626A181}">
      <dsp:nvSpPr>
        <dsp:cNvPr id="0" name=""/>
        <dsp:cNvSpPr/>
      </dsp:nvSpPr>
      <dsp:spPr>
        <a:xfrm>
          <a:off x="2477093" y="249299"/>
          <a:ext cx="1383609" cy="138360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8A9CD4-D9A1-4E5E-80F9-0F798FB9B0D3}">
      <dsp:nvSpPr>
        <dsp:cNvPr id="0" name=""/>
        <dsp:cNvSpPr/>
      </dsp:nvSpPr>
      <dsp:spPr>
        <a:xfrm>
          <a:off x="4266621" y="0"/>
          <a:ext cx="2071175" cy="41549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711200" rtl="0">
            <a:lnSpc>
              <a:spcPct val="90000"/>
            </a:lnSpc>
            <a:spcBef>
              <a:spcPct val="0"/>
            </a:spcBef>
            <a:spcAft>
              <a:spcPct val="35000"/>
            </a:spcAft>
            <a:buNone/>
          </a:pPr>
          <a:r>
            <a:rPr lang="en-US" altLang="zh-CN" sz="1600" b="1" i="0" kern="1200" baseline="0" dirty="0"/>
            <a:t>Community Mining</a:t>
          </a:r>
          <a:endParaRPr lang="zh-CN" sz="1600" kern="1200" dirty="0"/>
        </a:p>
        <a:p>
          <a:pPr marL="114300" lvl="1" indent="-114300" algn="l" defTabSz="622300" rtl="0">
            <a:lnSpc>
              <a:spcPct val="90000"/>
            </a:lnSpc>
            <a:spcBef>
              <a:spcPct val="0"/>
            </a:spcBef>
            <a:spcAft>
              <a:spcPct val="15000"/>
            </a:spcAft>
            <a:buChar char="•"/>
          </a:pPr>
          <a:r>
            <a:rPr lang="en-US" sz="1400" b="0" i="0" kern="1200" baseline="0" dirty="0"/>
            <a:t>Network partitioning  ( k-means on the embedding to cluster the nodes )</a:t>
          </a:r>
          <a:endParaRPr lang="zh-CN" sz="1400" kern="1200" dirty="0"/>
        </a:p>
      </dsp:txBody>
      <dsp:txXfrm>
        <a:off x="4266621" y="1661993"/>
        <a:ext cx="2071175" cy="1661993"/>
      </dsp:txXfrm>
    </dsp:sp>
    <dsp:sp modelId="{D4117837-B424-4ED0-ABB1-BF70B21C3B3E}">
      <dsp:nvSpPr>
        <dsp:cNvPr id="0" name=""/>
        <dsp:cNvSpPr/>
      </dsp:nvSpPr>
      <dsp:spPr>
        <a:xfrm>
          <a:off x="4610404" y="249299"/>
          <a:ext cx="1383609" cy="138360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8EDBAF-A0A0-4CA0-8121-28485A4A1BFD}">
      <dsp:nvSpPr>
        <dsp:cNvPr id="0" name=""/>
        <dsp:cNvSpPr/>
      </dsp:nvSpPr>
      <dsp:spPr>
        <a:xfrm>
          <a:off x="6399931" y="0"/>
          <a:ext cx="2071175" cy="41549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711200" rtl="0">
            <a:lnSpc>
              <a:spcPct val="90000"/>
            </a:lnSpc>
            <a:spcBef>
              <a:spcPct val="0"/>
            </a:spcBef>
            <a:spcAft>
              <a:spcPct val="35000"/>
            </a:spcAft>
            <a:buNone/>
          </a:pPr>
          <a:r>
            <a:rPr lang="en-US" altLang="zh-CN" sz="1600" b="1" i="0" kern="1200" baseline="0" dirty="0"/>
            <a:t>Link Prediction</a:t>
          </a:r>
          <a:endParaRPr lang="zh-CN" sz="1600" kern="1200" dirty="0"/>
        </a:p>
        <a:p>
          <a:pPr marL="114300" lvl="1" indent="-114300" algn="l" defTabSz="622300" rtl="0">
            <a:lnSpc>
              <a:spcPct val="90000"/>
            </a:lnSpc>
            <a:spcBef>
              <a:spcPct val="0"/>
            </a:spcBef>
            <a:spcAft>
              <a:spcPct val="15000"/>
            </a:spcAft>
            <a:buChar char="•"/>
          </a:pPr>
          <a:r>
            <a:rPr lang="en-US" sz="1400" b="0" i="0" kern="1200" baseline="0" dirty="0"/>
            <a:t>Predict either missing interactions or links that may appear in the future</a:t>
          </a:r>
          <a:endParaRPr lang="zh-CN" sz="1400" kern="1200" dirty="0"/>
        </a:p>
      </dsp:txBody>
      <dsp:txXfrm>
        <a:off x="6399931" y="1661993"/>
        <a:ext cx="2071175" cy="1661993"/>
      </dsp:txXfrm>
    </dsp:sp>
    <dsp:sp modelId="{E43EF771-0093-4066-81F8-16D374A9EF91}">
      <dsp:nvSpPr>
        <dsp:cNvPr id="0" name=""/>
        <dsp:cNvSpPr/>
      </dsp:nvSpPr>
      <dsp:spPr>
        <a:xfrm>
          <a:off x="6743714" y="249299"/>
          <a:ext cx="1383609" cy="1383609"/>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596A05-871D-4DB1-98CA-5AE400D1860C}">
      <dsp:nvSpPr>
        <dsp:cNvPr id="0" name=""/>
        <dsp:cNvSpPr/>
      </dsp:nvSpPr>
      <dsp:spPr>
        <a:xfrm>
          <a:off x="8533242" y="0"/>
          <a:ext cx="2071175" cy="41549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711200" rtl="0">
            <a:lnSpc>
              <a:spcPct val="90000"/>
            </a:lnSpc>
            <a:spcBef>
              <a:spcPct val="0"/>
            </a:spcBef>
            <a:spcAft>
              <a:spcPct val="35000"/>
            </a:spcAft>
            <a:buNone/>
          </a:pPr>
          <a:r>
            <a:rPr lang="en-US" altLang="zh-CN" sz="1600" b="1" i="0" kern="1200" baseline="0" dirty="0"/>
            <a:t>Node Classification</a:t>
          </a:r>
          <a:endParaRPr lang="zh-CN" sz="1600" kern="1200" dirty="0"/>
        </a:p>
        <a:p>
          <a:pPr marL="114300" lvl="1" indent="-114300" algn="l" defTabSz="622300" rtl="0">
            <a:lnSpc>
              <a:spcPct val="90000"/>
            </a:lnSpc>
            <a:spcBef>
              <a:spcPct val="0"/>
            </a:spcBef>
            <a:spcAft>
              <a:spcPct val="15000"/>
            </a:spcAft>
            <a:buChar char="•"/>
          </a:pPr>
          <a:r>
            <a:rPr lang="en-US" sz="1400" b="0" i="0" kern="1200" baseline="0" dirty="0"/>
            <a:t>Label the full graph based only on this small initial seed set</a:t>
          </a:r>
          <a:endParaRPr lang="zh-CN" sz="1400" kern="1200" dirty="0"/>
        </a:p>
      </dsp:txBody>
      <dsp:txXfrm>
        <a:off x="8533242" y="1661993"/>
        <a:ext cx="2071175" cy="1661993"/>
      </dsp:txXfrm>
    </dsp:sp>
    <dsp:sp modelId="{E3BE6664-991B-4F24-8873-6B01CF4B39D2}">
      <dsp:nvSpPr>
        <dsp:cNvPr id="0" name=""/>
        <dsp:cNvSpPr/>
      </dsp:nvSpPr>
      <dsp:spPr>
        <a:xfrm>
          <a:off x="8877025" y="249299"/>
          <a:ext cx="1383609" cy="138360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866103-D4D4-44F1-B13E-95C53A7AD49B}">
      <dsp:nvSpPr>
        <dsp:cNvPr id="0" name=""/>
        <dsp:cNvSpPr/>
      </dsp:nvSpPr>
      <dsp:spPr>
        <a:xfrm>
          <a:off x="424176" y="3498490"/>
          <a:ext cx="9756064" cy="274241"/>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97237-4E68-4190-BDD4-FFFAA4B475F2}">
      <dsp:nvSpPr>
        <dsp:cNvPr id="0" name=""/>
        <dsp:cNvSpPr/>
      </dsp:nvSpPr>
      <dsp:spPr>
        <a:xfrm>
          <a:off x="0" y="318255"/>
          <a:ext cx="10604418" cy="91271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3021" tIns="395732" rIns="823021" bIns="135128"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a:t>Focuses on the topological structure and properties of complex networks</a:t>
          </a:r>
          <a:endParaRPr lang="zh-CN" sz="1900" kern="1200" dirty="0"/>
        </a:p>
      </dsp:txBody>
      <dsp:txXfrm>
        <a:off x="0" y="318255"/>
        <a:ext cx="10604418" cy="912712"/>
      </dsp:txXfrm>
    </dsp:sp>
    <dsp:sp modelId="{877F8485-7183-4CEB-AFF1-8C609BE454C3}">
      <dsp:nvSpPr>
        <dsp:cNvPr id="0" name=""/>
        <dsp:cNvSpPr/>
      </dsp:nvSpPr>
      <dsp:spPr>
        <a:xfrm>
          <a:off x="530220" y="37815"/>
          <a:ext cx="7423092"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575" tIns="0" rIns="280575" bIns="0" numCol="1" spcCol="1270" anchor="ctr" anchorCtr="0">
          <a:noAutofit/>
        </a:bodyPr>
        <a:lstStyle/>
        <a:p>
          <a:pPr marL="0" lvl="0" indent="0" algn="l" defTabSz="1066800" rtl="0">
            <a:lnSpc>
              <a:spcPct val="90000"/>
            </a:lnSpc>
            <a:spcBef>
              <a:spcPct val="0"/>
            </a:spcBef>
            <a:spcAft>
              <a:spcPct val="35000"/>
            </a:spcAft>
            <a:buNone/>
          </a:pPr>
          <a:r>
            <a:rPr lang="en-US" altLang="zh-CN" sz="2400" b="1" kern="1200" dirty="0">
              <a:latin typeface="Calibri" panose="020F0502020204030204" pitchFamily="34" charset="0"/>
              <a:cs typeface="Calibri" panose="020F0502020204030204" pitchFamily="34" charset="0"/>
            </a:rPr>
            <a:t>Type I</a:t>
          </a:r>
          <a:r>
            <a:rPr lang="zh-CN" altLang="en-US" sz="2400" b="1" kern="1200" dirty="0">
              <a:latin typeface="Calibri" panose="020F0502020204030204" pitchFamily="34" charset="0"/>
              <a:cs typeface="Calibri" panose="020F0502020204030204" pitchFamily="34" charset="0"/>
            </a:rPr>
            <a:t>：</a:t>
          </a:r>
          <a:r>
            <a:rPr lang="en-US" altLang="zh-CN" sz="2400" b="1" kern="1200" dirty="0">
              <a:latin typeface="Calibri" panose="020F0502020204030204" pitchFamily="34" charset="0"/>
              <a:cs typeface="Calibri" panose="020F0502020204030204" pitchFamily="34" charset="0"/>
            </a:rPr>
            <a:t>GRL for Structural Properties Preservation</a:t>
          </a:r>
          <a:endParaRPr lang="zh-CN" sz="2400" kern="1200" dirty="0">
            <a:latin typeface="Calibri" panose="020F0502020204030204" pitchFamily="34" charset="0"/>
            <a:cs typeface="Calibri" panose="020F0502020204030204" pitchFamily="34" charset="0"/>
          </a:endParaRPr>
        </a:p>
      </dsp:txBody>
      <dsp:txXfrm>
        <a:off x="557600" y="65195"/>
        <a:ext cx="7368332" cy="506120"/>
      </dsp:txXfrm>
    </dsp:sp>
    <dsp:sp modelId="{70E402C7-A1E6-4109-A54D-26F945E04531}">
      <dsp:nvSpPr>
        <dsp:cNvPr id="0" name=""/>
        <dsp:cNvSpPr/>
      </dsp:nvSpPr>
      <dsp:spPr>
        <a:xfrm>
          <a:off x="0" y="1614008"/>
          <a:ext cx="10604418" cy="1645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3021" tIns="395732" rIns="823021" bIns="135128"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a:t>The attributes, contents, labels and other information of nodes or edges in real-world networks are considered, which provides semantic information other than structural topology for GRL</a:t>
          </a:r>
          <a:endParaRPr lang="zh-CN" sz="1900" kern="1200" dirty="0"/>
        </a:p>
      </dsp:txBody>
      <dsp:txXfrm>
        <a:off x="0" y="1614008"/>
        <a:ext cx="10604418" cy="1645875"/>
      </dsp:txXfrm>
    </dsp:sp>
    <dsp:sp modelId="{3D542E78-1D7C-4477-AC4B-DE131DE653FC}">
      <dsp:nvSpPr>
        <dsp:cNvPr id="0" name=""/>
        <dsp:cNvSpPr/>
      </dsp:nvSpPr>
      <dsp:spPr>
        <a:xfrm>
          <a:off x="530220" y="1333568"/>
          <a:ext cx="7423092"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575" tIns="0" rIns="280575" bIns="0" numCol="1" spcCol="1270" anchor="ctr" anchorCtr="0">
          <a:noAutofit/>
        </a:bodyPr>
        <a:lstStyle/>
        <a:p>
          <a:pPr marL="0" lvl="0" indent="0" algn="l" defTabSz="1066800" rtl="0">
            <a:lnSpc>
              <a:spcPct val="90000"/>
            </a:lnSpc>
            <a:spcBef>
              <a:spcPct val="0"/>
            </a:spcBef>
            <a:spcAft>
              <a:spcPct val="35000"/>
            </a:spcAft>
            <a:buNone/>
          </a:pPr>
          <a:r>
            <a:rPr lang="en-US" altLang="zh-CN" sz="2400" b="1" kern="1200" dirty="0">
              <a:latin typeface="Calibri" panose="020F0502020204030204" pitchFamily="34" charset="0"/>
              <a:cs typeface="Calibri" panose="020F0502020204030204" pitchFamily="34" charset="0"/>
            </a:rPr>
            <a:t>Type II</a:t>
          </a:r>
          <a:r>
            <a:rPr lang="zh-CN" altLang="en-US" sz="2400" b="1" kern="1200" dirty="0">
              <a:latin typeface="Calibri" panose="020F0502020204030204" pitchFamily="34" charset="0"/>
              <a:cs typeface="Calibri" panose="020F0502020204030204" pitchFamily="34" charset="0"/>
            </a:rPr>
            <a:t>：</a:t>
          </a:r>
          <a:r>
            <a:rPr lang="en-US" altLang="zh-CN" sz="2400" b="1" kern="1200" dirty="0">
              <a:latin typeface="Calibri" panose="020F0502020204030204" pitchFamily="34" charset="0"/>
              <a:cs typeface="Calibri" panose="020F0502020204030204" pitchFamily="34" charset="0"/>
            </a:rPr>
            <a:t>GRL on Attributed/labeled Networks</a:t>
          </a:r>
          <a:endParaRPr lang="zh-CN" sz="2400" kern="1200" dirty="0">
            <a:latin typeface="Calibri" panose="020F0502020204030204" pitchFamily="34" charset="0"/>
            <a:cs typeface="Calibri" panose="020F0502020204030204" pitchFamily="34" charset="0"/>
          </a:endParaRPr>
        </a:p>
      </dsp:txBody>
      <dsp:txXfrm>
        <a:off x="557600" y="1360948"/>
        <a:ext cx="7368332" cy="506120"/>
      </dsp:txXfrm>
    </dsp:sp>
    <dsp:sp modelId="{BE75894C-C0AE-4FF9-A8FA-B15421BB5F32}">
      <dsp:nvSpPr>
        <dsp:cNvPr id="0" name=""/>
        <dsp:cNvSpPr/>
      </dsp:nvSpPr>
      <dsp:spPr>
        <a:xfrm>
          <a:off x="0" y="3642923"/>
          <a:ext cx="10604418" cy="12867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3021" tIns="395732" rIns="823021" bIns="135128" numCol="1" spcCol="1270" anchor="t" anchorCtr="0">
          <a:noAutofit/>
        </a:bodyPr>
        <a:lstStyle/>
        <a:p>
          <a:pPr marL="171450" lvl="1" indent="-171450" algn="l" defTabSz="844550" rtl="0">
            <a:lnSpc>
              <a:spcPct val="90000"/>
            </a:lnSpc>
            <a:spcBef>
              <a:spcPct val="0"/>
            </a:spcBef>
            <a:spcAft>
              <a:spcPct val="15000"/>
            </a:spcAft>
            <a:buChar char="•"/>
          </a:pPr>
          <a:r>
            <a:rPr lang="en-US" sz="1900" b="1" kern="1200" dirty="0"/>
            <a:t>Designed for specific tasks, it is necessary to introduce specific prior information according to specific task scenarios to ensure better performance</a:t>
          </a:r>
          <a:endParaRPr lang="zh-CN" sz="1900" kern="1200" dirty="0"/>
        </a:p>
      </dsp:txBody>
      <dsp:txXfrm>
        <a:off x="0" y="3642923"/>
        <a:ext cx="10604418" cy="1286775"/>
      </dsp:txXfrm>
    </dsp:sp>
    <dsp:sp modelId="{E49A4488-7EF4-496E-B460-27656C6FA92B}">
      <dsp:nvSpPr>
        <dsp:cNvPr id="0" name=""/>
        <dsp:cNvSpPr/>
      </dsp:nvSpPr>
      <dsp:spPr>
        <a:xfrm>
          <a:off x="530220" y="3362483"/>
          <a:ext cx="7423092"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575" tIns="0" rIns="280575" bIns="0" numCol="1" spcCol="1270" anchor="ctr" anchorCtr="0">
          <a:noAutofit/>
        </a:bodyPr>
        <a:lstStyle/>
        <a:p>
          <a:pPr marL="0" lvl="0" indent="0" algn="l" defTabSz="1066800" rtl="0">
            <a:lnSpc>
              <a:spcPct val="90000"/>
            </a:lnSpc>
            <a:spcBef>
              <a:spcPct val="0"/>
            </a:spcBef>
            <a:spcAft>
              <a:spcPct val="35000"/>
            </a:spcAft>
            <a:buNone/>
          </a:pPr>
          <a:r>
            <a:rPr lang="en-US" altLang="zh-CN" sz="2400" b="1" kern="1200" dirty="0">
              <a:latin typeface="Calibri" panose="020F0502020204030204" pitchFamily="34" charset="0"/>
              <a:cs typeface="Calibri" panose="020F0502020204030204" pitchFamily="34" charset="0"/>
            </a:rPr>
            <a:t>Type III</a:t>
          </a:r>
          <a:r>
            <a:rPr lang="zh-CN" altLang="en-US" sz="2400" b="1" kern="1200" dirty="0">
              <a:latin typeface="Calibri" panose="020F0502020204030204" pitchFamily="34" charset="0"/>
              <a:cs typeface="Calibri" panose="020F0502020204030204" pitchFamily="34" charset="0"/>
            </a:rPr>
            <a:t>：</a:t>
          </a:r>
          <a:r>
            <a:rPr lang="en-US" altLang="zh-CN" sz="2400" b="1" kern="1200" dirty="0">
              <a:latin typeface="Calibri" panose="020F0502020204030204" pitchFamily="34" charset="0"/>
              <a:cs typeface="Calibri" panose="020F0502020204030204" pitchFamily="34" charset="0"/>
            </a:rPr>
            <a:t>GRL based on Advanced Information</a:t>
          </a:r>
          <a:endParaRPr lang="zh-CN" sz="2400" kern="1200" dirty="0">
            <a:latin typeface="Calibri" panose="020F0502020204030204" pitchFamily="34" charset="0"/>
            <a:cs typeface="Calibri" panose="020F0502020204030204" pitchFamily="34" charset="0"/>
          </a:endParaRPr>
        </a:p>
      </dsp:txBody>
      <dsp:txXfrm>
        <a:off x="557600" y="3389863"/>
        <a:ext cx="7368332"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AAFE8-6F48-43A2-A684-18E695B7F849}">
      <dsp:nvSpPr>
        <dsp:cNvPr id="0" name=""/>
        <dsp:cNvSpPr/>
      </dsp:nvSpPr>
      <dsp:spPr>
        <a:xfrm rot="5400000">
          <a:off x="6432170" y="-2775517"/>
          <a:ext cx="1624663" cy="71769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tx1"/>
              </a:solidFill>
            </a:rPr>
            <a:t>Represent</a:t>
          </a:r>
          <a:r>
            <a:rPr lang="en-US" altLang="zh-CN" sz="1800" b="0" kern="1200" dirty="0">
              <a:solidFill>
                <a:schemeClr val="tx1"/>
              </a:solidFill>
            </a:rPr>
            <a:t>ing</a:t>
          </a:r>
          <a:r>
            <a:rPr lang="en-US" sz="1800" b="0" kern="1200" dirty="0">
              <a:solidFill>
                <a:schemeClr val="tx1"/>
              </a:solidFill>
            </a:rPr>
            <a:t> the connections between nodes in the form of a matrix, and factorizing this matrix to obtain the embedding</a:t>
          </a:r>
        </a:p>
        <a:p>
          <a:pPr marL="171450" lvl="1" indent="-171450" algn="l" defTabSz="800100" rtl="0">
            <a:lnSpc>
              <a:spcPct val="90000"/>
            </a:lnSpc>
            <a:spcBef>
              <a:spcPct val="0"/>
            </a:spcBef>
            <a:spcAft>
              <a:spcPct val="15000"/>
            </a:spcAft>
            <a:buChar char="•"/>
          </a:pPr>
          <a:r>
            <a:rPr lang="en-US" sz="1800" b="1" kern="1200" dirty="0">
              <a:solidFill>
                <a:schemeClr val="tx1"/>
              </a:solidFill>
            </a:rPr>
            <a:t>Laplacian </a:t>
          </a:r>
          <a:r>
            <a:rPr lang="en-US" sz="1800" b="1" kern="1200" dirty="0" err="1">
              <a:solidFill>
                <a:schemeClr val="tx1"/>
              </a:solidFill>
            </a:rPr>
            <a:t>Eigenmaps</a:t>
          </a:r>
          <a:r>
            <a:rPr lang="en-US" sz="1800" b="1" kern="1200" dirty="0">
              <a:solidFill>
                <a:schemeClr val="tx1"/>
              </a:solidFill>
            </a:rPr>
            <a:t> </a:t>
          </a:r>
          <a:r>
            <a:rPr lang="en-US" sz="1800" b="0" kern="1200" dirty="0">
              <a:solidFill>
                <a:schemeClr val="tx1"/>
              </a:solidFill>
            </a:rPr>
            <a:t>(M. Belkin 2001),</a:t>
          </a:r>
          <a:r>
            <a:rPr lang="zh-CN" sz="1800" b="0" kern="1200" dirty="0">
              <a:solidFill>
                <a:schemeClr val="tx1"/>
              </a:solidFill>
            </a:rPr>
            <a:t> </a:t>
          </a:r>
          <a:r>
            <a:rPr lang="zh-CN" sz="1800" b="1" kern="1200" dirty="0">
              <a:solidFill>
                <a:schemeClr val="tx1"/>
              </a:solidFill>
            </a:rPr>
            <a:t>Graph Factorization</a:t>
          </a:r>
          <a:r>
            <a:rPr lang="en-US" altLang="zh-CN" sz="1800" b="1" kern="1200" dirty="0">
              <a:solidFill>
                <a:schemeClr val="tx1"/>
              </a:solidFill>
            </a:rPr>
            <a:t> </a:t>
          </a:r>
          <a:r>
            <a:rPr lang="en-US" sz="1800" b="0" kern="1200" dirty="0">
              <a:solidFill>
                <a:schemeClr val="tx1"/>
              </a:solidFill>
            </a:rPr>
            <a:t>(A. Ahmed 2013), </a:t>
          </a:r>
          <a:r>
            <a:rPr lang="en-US" sz="1800" b="1" kern="1200" dirty="0" err="1">
              <a:solidFill>
                <a:schemeClr val="tx1"/>
              </a:solidFill>
            </a:rPr>
            <a:t>GraRep</a:t>
          </a:r>
          <a:r>
            <a:rPr lang="en-US" sz="1800" b="0" kern="1200" dirty="0">
              <a:solidFill>
                <a:schemeClr val="tx1"/>
              </a:solidFill>
            </a:rPr>
            <a:t> (S. Cao 2016), </a:t>
          </a:r>
          <a:r>
            <a:rPr lang="en-US" sz="1800" b="1" kern="1200" dirty="0">
              <a:solidFill>
                <a:schemeClr val="tx1"/>
              </a:solidFill>
            </a:rPr>
            <a:t>HOPE</a:t>
          </a:r>
          <a:r>
            <a:rPr lang="en-US" sz="1800" b="0" kern="1200" dirty="0">
              <a:solidFill>
                <a:schemeClr val="tx1"/>
              </a:solidFill>
            </a:rPr>
            <a:t> (M. </a:t>
          </a:r>
          <a:r>
            <a:rPr lang="en-US" sz="1800" b="0" kern="1200" dirty="0" err="1">
              <a:solidFill>
                <a:schemeClr val="tx1"/>
              </a:solidFill>
            </a:rPr>
            <a:t>Ou</a:t>
          </a:r>
          <a:r>
            <a:rPr lang="en-US" sz="1800" b="0" kern="1200" dirty="0">
              <a:solidFill>
                <a:schemeClr val="tx1"/>
              </a:solidFill>
            </a:rPr>
            <a:t> 2016) </a:t>
          </a:r>
        </a:p>
      </dsp:txBody>
      <dsp:txXfrm rot="-5400000">
        <a:off x="3656033" y="79930"/>
        <a:ext cx="7097627" cy="1466043"/>
      </dsp:txXfrm>
    </dsp:sp>
    <dsp:sp modelId="{A3DF0779-7EED-4E6B-90E9-1F2E8FD0B2DE}">
      <dsp:nvSpPr>
        <dsp:cNvPr id="0" name=""/>
        <dsp:cNvSpPr/>
      </dsp:nvSpPr>
      <dsp:spPr>
        <a:xfrm>
          <a:off x="396231" y="37641"/>
          <a:ext cx="3305518" cy="15506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alibri" panose="020F0502020204030204" pitchFamily="34" charset="0"/>
              <a:cs typeface="Calibri" panose="020F0502020204030204" pitchFamily="34" charset="0"/>
            </a:rPr>
            <a:t>Matrix Factorization </a:t>
          </a:r>
          <a:endParaRPr lang="en-US" sz="2800" kern="1200" dirty="0">
            <a:latin typeface="Calibri" panose="020F0502020204030204" pitchFamily="34" charset="0"/>
            <a:cs typeface="Calibri" panose="020F0502020204030204" pitchFamily="34" charset="0"/>
          </a:endParaRPr>
        </a:p>
      </dsp:txBody>
      <dsp:txXfrm>
        <a:off x="471926" y="113336"/>
        <a:ext cx="3154128" cy="1399229"/>
      </dsp:txXfrm>
    </dsp:sp>
    <dsp:sp modelId="{62C15966-1E28-4B65-96A3-884E8E3E2542}">
      <dsp:nvSpPr>
        <dsp:cNvPr id="0" name=""/>
        <dsp:cNvSpPr/>
      </dsp:nvSpPr>
      <dsp:spPr>
        <a:xfrm rot="5400000">
          <a:off x="6462649" y="-1049312"/>
          <a:ext cx="1624663" cy="71769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tx1"/>
              </a:solidFill>
            </a:rPr>
            <a:t>S</a:t>
          </a:r>
          <a:r>
            <a:rPr lang="en-US" altLang="zh-CN" sz="1800" b="0" kern="1200" dirty="0">
              <a:solidFill>
                <a:schemeClr val="tx1"/>
              </a:solidFill>
            </a:rPr>
            <a:t>ampling node context through</a:t>
          </a:r>
          <a:r>
            <a:rPr lang="en-US" sz="1800" b="0" kern="1200" dirty="0">
              <a:solidFill>
                <a:schemeClr val="tx1"/>
              </a:solidFill>
            </a:rPr>
            <a:t> random walks on networks, and obtaining </a:t>
          </a:r>
          <a:r>
            <a:rPr lang="en-US" altLang="zh-CN" sz="1800" b="0" kern="1200" dirty="0" err="1">
              <a:solidFill>
                <a:schemeClr val="tx1"/>
              </a:solidFill>
            </a:rPr>
            <a:t>embeddings</a:t>
          </a:r>
          <a:r>
            <a:rPr lang="en-US" altLang="zh-CN" sz="1800" b="0" kern="1200" dirty="0">
              <a:solidFill>
                <a:schemeClr val="tx1"/>
              </a:solidFill>
            </a:rPr>
            <a:t> by </a:t>
          </a:r>
          <a:r>
            <a:rPr lang="en-US" sz="1800" b="0" kern="1200" dirty="0">
              <a:solidFill>
                <a:schemeClr val="tx1"/>
              </a:solidFill>
            </a:rPr>
            <a:t>CBOW and </a:t>
          </a:r>
          <a:r>
            <a:rPr lang="en-US" sz="1800" b="0" kern="1200" dirty="0" err="1">
              <a:solidFill>
                <a:schemeClr val="tx1"/>
              </a:solidFill>
            </a:rPr>
            <a:t>SkipGram</a:t>
          </a:r>
          <a:r>
            <a:rPr lang="en-US" sz="1800" b="0" kern="1200" dirty="0">
              <a:solidFill>
                <a:schemeClr val="tx1"/>
              </a:solidFill>
            </a:rPr>
            <a:t> methods</a:t>
          </a:r>
        </a:p>
        <a:p>
          <a:pPr marL="171450" lvl="1" indent="-171450" algn="l" defTabSz="800100" rtl="0">
            <a:lnSpc>
              <a:spcPct val="90000"/>
            </a:lnSpc>
            <a:spcBef>
              <a:spcPct val="0"/>
            </a:spcBef>
            <a:spcAft>
              <a:spcPct val="15000"/>
            </a:spcAft>
            <a:buChar char="•"/>
          </a:pPr>
          <a:r>
            <a:rPr lang="en-US" sz="1800" b="1" kern="1200" dirty="0" err="1">
              <a:solidFill>
                <a:schemeClr val="tx1"/>
              </a:solidFill>
            </a:rPr>
            <a:t>DeepWalk</a:t>
          </a:r>
          <a:r>
            <a:rPr lang="en-US" sz="1800" b="0" kern="1200" dirty="0">
              <a:solidFill>
                <a:schemeClr val="tx1"/>
              </a:solidFill>
            </a:rPr>
            <a:t> (S. </a:t>
          </a:r>
          <a:r>
            <a:rPr lang="en-US" sz="1800" b="0" kern="1200" dirty="0" err="1">
              <a:solidFill>
                <a:schemeClr val="tx1"/>
              </a:solidFill>
            </a:rPr>
            <a:t>Skienna</a:t>
          </a:r>
          <a:r>
            <a:rPr lang="en-US" sz="1800" b="0" kern="1200" dirty="0">
              <a:solidFill>
                <a:schemeClr val="tx1"/>
              </a:solidFill>
            </a:rPr>
            <a:t> 2014) , </a:t>
          </a:r>
          <a:r>
            <a:rPr lang="en-US" sz="1800" b="1" kern="1200" dirty="0">
              <a:solidFill>
                <a:schemeClr val="tx1"/>
              </a:solidFill>
            </a:rPr>
            <a:t>Node2vec</a:t>
          </a:r>
          <a:r>
            <a:rPr lang="en-US" sz="1800" b="0" kern="1200" dirty="0">
              <a:solidFill>
                <a:schemeClr val="tx1"/>
              </a:solidFill>
            </a:rPr>
            <a:t> (J. </a:t>
          </a:r>
          <a:r>
            <a:rPr lang="en-US" sz="1800" b="0" kern="1200" dirty="0" err="1">
              <a:solidFill>
                <a:schemeClr val="tx1"/>
              </a:solidFill>
            </a:rPr>
            <a:t>Leskovec</a:t>
          </a:r>
          <a:r>
            <a:rPr lang="en-US" sz="1800" b="0" kern="1200" dirty="0">
              <a:solidFill>
                <a:schemeClr val="tx1"/>
              </a:solidFill>
            </a:rPr>
            <a:t> 2016) </a:t>
          </a:r>
        </a:p>
      </dsp:txBody>
      <dsp:txXfrm rot="-5400000">
        <a:off x="3686512" y="1806135"/>
        <a:ext cx="7097627" cy="1466043"/>
      </dsp:txXfrm>
    </dsp:sp>
    <dsp:sp modelId="{E002BB50-ABA4-4000-9AF0-CF6354857D09}">
      <dsp:nvSpPr>
        <dsp:cNvPr id="0" name=""/>
        <dsp:cNvSpPr/>
      </dsp:nvSpPr>
      <dsp:spPr>
        <a:xfrm>
          <a:off x="350514" y="1788724"/>
          <a:ext cx="3335997" cy="15008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alibri" panose="020F0502020204030204" pitchFamily="34" charset="0"/>
              <a:cs typeface="Calibri" panose="020F0502020204030204" pitchFamily="34" charset="0"/>
            </a:rPr>
            <a:t>R</a:t>
          </a:r>
          <a:r>
            <a:rPr lang="zh-CN" sz="2800" b="1" kern="1200" dirty="0">
              <a:latin typeface="Calibri" panose="020F0502020204030204" pitchFamily="34" charset="0"/>
              <a:cs typeface="Calibri" panose="020F0502020204030204" pitchFamily="34" charset="0"/>
            </a:rPr>
            <a:t>andom </a:t>
          </a:r>
          <a:r>
            <a:rPr lang="en-US" altLang="zh-CN" sz="2800" b="1" kern="1200" dirty="0">
              <a:latin typeface="Calibri" panose="020F0502020204030204" pitchFamily="34" charset="0"/>
              <a:cs typeface="Calibri" panose="020F0502020204030204" pitchFamily="34" charset="0"/>
            </a:rPr>
            <a:t>W</a:t>
          </a:r>
          <a:r>
            <a:rPr lang="zh-CN" sz="2800" b="1" kern="1200" dirty="0">
              <a:latin typeface="Calibri" panose="020F0502020204030204" pitchFamily="34" charset="0"/>
              <a:cs typeface="Calibri" panose="020F0502020204030204" pitchFamily="34" charset="0"/>
            </a:rPr>
            <a:t>alks </a:t>
          </a:r>
          <a:endParaRPr lang="en-US" sz="2800" kern="1200" dirty="0">
            <a:latin typeface="Calibri" panose="020F0502020204030204" pitchFamily="34" charset="0"/>
            <a:cs typeface="Calibri" panose="020F0502020204030204" pitchFamily="34" charset="0"/>
          </a:endParaRPr>
        </a:p>
      </dsp:txBody>
      <dsp:txXfrm>
        <a:off x="423780" y="1861990"/>
        <a:ext cx="3189465" cy="1354332"/>
      </dsp:txXfrm>
    </dsp:sp>
    <dsp:sp modelId="{D0048BBD-6B2D-42B2-84D1-AE00A54E06E9}">
      <dsp:nvSpPr>
        <dsp:cNvPr id="0" name=""/>
        <dsp:cNvSpPr/>
      </dsp:nvSpPr>
      <dsp:spPr>
        <a:xfrm rot="5400000">
          <a:off x="6432170" y="676892"/>
          <a:ext cx="1624663" cy="717693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b="0" kern="1200" dirty="0">
              <a:solidFill>
                <a:schemeClr val="tx1"/>
              </a:solidFill>
            </a:rPr>
            <a:t>V</a:t>
          </a:r>
          <a:r>
            <a:rPr lang="en-US" altLang="zh-CN" sz="1800" b="0" kern="1200" dirty="0">
              <a:solidFill>
                <a:schemeClr val="tx1"/>
              </a:solidFill>
            </a:rPr>
            <a:t>iewing</a:t>
          </a:r>
          <a:r>
            <a:rPr lang="en-US" sz="1800" b="0" kern="1200" dirty="0">
              <a:solidFill>
                <a:schemeClr val="tx1"/>
              </a:solidFill>
            </a:rPr>
            <a:t> the network as a computational graph, and training the whole model in an end-to-end fashion</a:t>
          </a:r>
        </a:p>
        <a:p>
          <a:pPr marL="171450" lvl="1" indent="-171450" algn="l" defTabSz="800100" rtl="0">
            <a:lnSpc>
              <a:spcPct val="90000"/>
            </a:lnSpc>
            <a:spcBef>
              <a:spcPct val="0"/>
            </a:spcBef>
            <a:spcAft>
              <a:spcPct val="15000"/>
            </a:spcAft>
            <a:buChar char="•"/>
          </a:pPr>
          <a:r>
            <a:rPr lang="en-US" sz="1800" b="1" kern="1200" dirty="0">
              <a:solidFill>
                <a:schemeClr val="tx1"/>
              </a:solidFill>
            </a:rPr>
            <a:t>SDNE</a:t>
          </a:r>
          <a:r>
            <a:rPr lang="en-US" sz="1800" b="0" kern="1200" dirty="0">
              <a:solidFill>
                <a:schemeClr val="tx1"/>
              </a:solidFill>
            </a:rPr>
            <a:t> (</a:t>
          </a:r>
          <a:r>
            <a:rPr lang="en-US" sz="1800" b="0" kern="1200" dirty="0" err="1">
              <a:solidFill>
                <a:schemeClr val="tx1"/>
              </a:solidFill>
            </a:rPr>
            <a:t>Daixin</a:t>
          </a:r>
          <a:r>
            <a:rPr lang="en-US" sz="1800" b="0" kern="1200" dirty="0">
              <a:solidFill>
                <a:schemeClr val="tx1"/>
              </a:solidFill>
            </a:rPr>
            <a:t> Wang 2016) , </a:t>
          </a:r>
          <a:r>
            <a:rPr lang="en-US" sz="1800" b="1" kern="1200" dirty="0">
              <a:solidFill>
                <a:schemeClr val="tx1"/>
              </a:solidFill>
            </a:rPr>
            <a:t>GCN</a:t>
          </a:r>
          <a:r>
            <a:rPr lang="en-US" sz="1800" b="0" kern="1200" dirty="0">
              <a:solidFill>
                <a:schemeClr val="tx1"/>
              </a:solidFill>
            </a:rPr>
            <a:t> (Thomas N. </a:t>
          </a:r>
          <a:r>
            <a:rPr lang="en-US" sz="1800" b="0" kern="1200" dirty="0" err="1">
              <a:solidFill>
                <a:schemeClr val="tx1"/>
              </a:solidFill>
            </a:rPr>
            <a:t>Kipf</a:t>
          </a:r>
          <a:r>
            <a:rPr lang="en-US" sz="1800" b="0" kern="1200" dirty="0">
              <a:solidFill>
                <a:schemeClr val="tx1"/>
              </a:solidFill>
            </a:rPr>
            <a:t> 2017) , </a:t>
          </a:r>
          <a:r>
            <a:rPr lang="en-US" sz="1800" b="1" kern="1200" dirty="0" err="1">
              <a:solidFill>
                <a:schemeClr val="tx1"/>
              </a:solidFill>
            </a:rPr>
            <a:t>GraphSAGE</a:t>
          </a:r>
          <a:r>
            <a:rPr lang="en-US" sz="1800" b="0" kern="1200" dirty="0">
              <a:solidFill>
                <a:schemeClr val="tx1"/>
              </a:solidFill>
            </a:rPr>
            <a:t> (W.L. Hamilton 2017), </a:t>
          </a:r>
          <a:r>
            <a:rPr lang="en-US" sz="1800" b="1" kern="1200" dirty="0">
              <a:solidFill>
                <a:schemeClr val="tx1"/>
              </a:solidFill>
            </a:rPr>
            <a:t>GAN</a:t>
          </a:r>
          <a:r>
            <a:rPr lang="en-US" sz="1800" b="0" kern="1200" dirty="0">
              <a:solidFill>
                <a:schemeClr val="tx1"/>
              </a:solidFill>
            </a:rPr>
            <a:t> (P. </a:t>
          </a:r>
          <a:r>
            <a:rPr lang="en-US" sz="1800" b="0" kern="1200" dirty="0" err="1">
              <a:solidFill>
                <a:schemeClr val="tx1"/>
              </a:solidFill>
            </a:rPr>
            <a:t>Velickovic</a:t>
          </a:r>
          <a:r>
            <a:rPr lang="en-US" sz="1800" b="0" kern="1200" dirty="0">
              <a:solidFill>
                <a:schemeClr val="tx1"/>
              </a:solidFill>
            </a:rPr>
            <a:t> 2018)</a:t>
          </a:r>
        </a:p>
      </dsp:txBody>
      <dsp:txXfrm rot="-5400000">
        <a:off x="3656033" y="3532339"/>
        <a:ext cx="7097627" cy="1466043"/>
      </dsp:txXfrm>
    </dsp:sp>
    <dsp:sp modelId="{9B58F18A-A128-40E6-BF92-171E74CE87A7}">
      <dsp:nvSpPr>
        <dsp:cNvPr id="0" name=""/>
        <dsp:cNvSpPr/>
      </dsp:nvSpPr>
      <dsp:spPr>
        <a:xfrm>
          <a:off x="350514" y="3564745"/>
          <a:ext cx="3305518" cy="14012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b="1" kern="1200" dirty="0">
              <a:latin typeface="Calibri" panose="020F0502020204030204" pitchFamily="34" charset="0"/>
              <a:cs typeface="Calibri" panose="020F0502020204030204" pitchFamily="34" charset="0"/>
            </a:rPr>
            <a:t>Deep Learning </a:t>
          </a:r>
          <a:endParaRPr lang="en-US" sz="2800" kern="1200" dirty="0">
            <a:latin typeface="Calibri" panose="020F0502020204030204" pitchFamily="34" charset="0"/>
            <a:cs typeface="Calibri" panose="020F0502020204030204" pitchFamily="34" charset="0"/>
          </a:endParaRPr>
        </a:p>
      </dsp:txBody>
      <dsp:txXfrm>
        <a:off x="418916" y="3633147"/>
        <a:ext cx="3168714" cy="1264427"/>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D08950D-E31E-4D57-B45E-F61A92121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31246CC-461C-4DA1-85D9-63BA9580CE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98588C-E1CC-44F2-909B-3DC1884F0D19}" type="datetimeFigureOut">
              <a:rPr lang="zh-CN" altLang="en-US" smtClean="0"/>
              <a:t>2019/10/11</a:t>
            </a:fld>
            <a:endParaRPr lang="zh-CN" altLang="en-US"/>
          </a:p>
        </p:txBody>
      </p:sp>
      <p:sp>
        <p:nvSpPr>
          <p:cNvPr id="4" name="页脚占位符 3">
            <a:extLst>
              <a:ext uri="{FF2B5EF4-FFF2-40B4-BE49-F238E27FC236}">
                <a16:creationId xmlns:a16="http://schemas.microsoft.com/office/drawing/2014/main" id="{40DF4C92-461A-4BBC-9C44-D6F5926559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8069DBE6-D1EA-4AA2-A72A-0B79C24BD2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7BB5B8-9A92-4E52-909F-8E7BEB957EBC}" type="slidenum">
              <a:rPr lang="zh-CN" altLang="en-US" smtClean="0"/>
              <a:t>‹#›</a:t>
            </a:fld>
            <a:endParaRPr lang="zh-CN" altLang="en-US"/>
          </a:p>
        </p:txBody>
      </p:sp>
    </p:spTree>
    <p:extLst>
      <p:ext uri="{BB962C8B-B14F-4D97-AF65-F5344CB8AC3E}">
        <p14:creationId xmlns:p14="http://schemas.microsoft.com/office/powerpoint/2010/main" val="3399246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1AF0C-1FD7-4E67-8C7A-476F5FA07D10}" type="datetimeFigureOut">
              <a:rPr lang="zh-CN" altLang="en-US" smtClean="0"/>
              <a:t>2019/10/11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E863B-1ADE-446A-B568-AE4690783FEA}" type="slidenum">
              <a:rPr lang="zh-CN" altLang="en-US" smtClean="0"/>
              <a:t>‹#›</a:t>
            </a:fld>
            <a:endParaRPr lang="zh-CN" altLang="en-US"/>
          </a:p>
        </p:txBody>
      </p:sp>
    </p:spTree>
    <p:extLst>
      <p:ext uri="{BB962C8B-B14F-4D97-AF65-F5344CB8AC3E}">
        <p14:creationId xmlns:p14="http://schemas.microsoft.com/office/powerpoint/2010/main" val="34178724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cholar.google.com/scholar?cites=12377823448928484080&amp;as_sdt=2005&amp;sciodt=0,5&amp;hl=e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cholar.google.com/scholar?cites=12377823448928484080&amp;as_sdt=2005&amp;sciodt=0,5&amp;hl=e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extLst>
      <p:ext uri="{BB962C8B-B14F-4D97-AF65-F5344CB8AC3E}">
        <p14:creationId xmlns:p14="http://schemas.microsoft.com/office/powerpoint/2010/main" val="2523002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10</a:t>
            </a:fld>
            <a:endParaRPr lang="zh-CN" altLang="en-US"/>
          </a:p>
        </p:txBody>
      </p:sp>
    </p:spTree>
    <p:extLst>
      <p:ext uri="{BB962C8B-B14F-4D97-AF65-F5344CB8AC3E}">
        <p14:creationId xmlns:p14="http://schemas.microsoft.com/office/powerpoint/2010/main" val="50263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12</a:t>
            </a:fld>
            <a:endParaRPr lang="zh-CN" altLang="en-US"/>
          </a:p>
        </p:txBody>
      </p:sp>
    </p:spTree>
    <p:extLst>
      <p:ext uri="{BB962C8B-B14F-4D97-AF65-F5344CB8AC3E}">
        <p14:creationId xmlns:p14="http://schemas.microsoft.com/office/powerpoint/2010/main" val="2202108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Salary is related to your company and your position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9629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14</a:t>
            </a:fld>
            <a:endParaRPr lang="zh-CN" altLang="en-US"/>
          </a:p>
        </p:txBody>
      </p:sp>
    </p:spTree>
    <p:extLst>
      <p:ext uri="{BB962C8B-B14F-4D97-AF65-F5344CB8AC3E}">
        <p14:creationId xmlns:p14="http://schemas.microsoft.com/office/powerpoint/2010/main" val="69494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9849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04696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synthetic </a:t>
            </a:r>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17</a:t>
            </a:fld>
            <a:endParaRPr lang="zh-CN" altLang="en-US"/>
          </a:p>
        </p:txBody>
      </p:sp>
    </p:spTree>
    <p:extLst>
      <p:ext uri="{BB962C8B-B14F-4D97-AF65-F5344CB8AC3E}">
        <p14:creationId xmlns:p14="http://schemas.microsoft.com/office/powerpoint/2010/main" val="4146606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18</a:t>
            </a:fld>
            <a:endParaRPr lang="zh-CN" altLang="en-US"/>
          </a:p>
        </p:txBody>
      </p:sp>
    </p:spTree>
    <p:extLst>
      <p:ext uri="{BB962C8B-B14F-4D97-AF65-F5344CB8AC3E}">
        <p14:creationId xmlns:p14="http://schemas.microsoft.com/office/powerpoint/2010/main" val="1275712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Real world data</a:t>
            </a:r>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19</a:t>
            </a:fld>
            <a:endParaRPr lang="zh-CN" altLang="en-US"/>
          </a:p>
        </p:txBody>
      </p:sp>
    </p:spTree>
    <p:extLst>
      <p:ext uri="{BB962C8B-B14F-4D97-AF65-F5344CB8AC3E}">
        <p14:creationId xmlns:p14="http://schemas.microsoft.com/office/powerpoint/2010/main" val="117445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manager</a:t>
            </a:r>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20</a:t>
            </a:fld>
            <a:endParaRPr lang="zh-CN" altLang="en-US"/>
          </a:p>
        </p:txBody>
      </p:sp>
    </p:spTree>
    <p:extLst>
      <p:ext uri="{BB962C8B-B14F-4D97-AF65-F5344CB8AC3E}">
        <p14:creationId xmlns:p14="http://schemas.microsoft.com/office/powerpoint/2010/main" val="73881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344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21</a:t>
            </a:fld>
            <a:endParaRPr lang="zh-CN" altLang="en-US"/>
          </a:p>
        </p:txBody>
      </p:sp>
    </p:spTree>
    <p:extLst>
      <p:ext uri="{BB962C8B-B14F-4D97-AF65-F5344CB8AC3E}">
        <p14:creationId xmlns:p14="http://schemas.microsoft.com/office/powerpoint/2010/main" val="386618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任何</a:t>
            </a:r>
            <a:r>
              <a:rPr lang="en-US" altLang="zh-CN" dirty="0"/>
              <a:t>one-hot</a:t>
            </a:r>
            <a:r>
              <a:rPr lang="zh-CN" altLang="en-US" dirty="0"/>
              <a:t>距离都是</a:t>
            </a:r>
            <a:r>
              <a:rPr lang="en-US" altLang="zh-CN" dirty="0"/>
              <a:t>1</a:t>
            </a:r>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22</a:t>
            </a:fld>
            <a:endParaRPr lang="zh-CN" altLang="en-US"/>
          </a:p>
        </p:txBody>
      </p:sp>
    </p:spTree>
    <p:extLst>
      <p:ext uri="{BB962C8B-B14F-4D97-AF65-F5344CB8AC3E}">
        <p14:creationId xmlns:p14="http://schemas.microsoft.com/office/powerpoint/2010/main" val="343128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3"/>
              </a:rPr>
              <a:t>Cited by 1877</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1143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3"/>
              </a:rPr>
              <a:t>Cited by 1877</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21995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51424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p>
          <a:p>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96424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99800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02334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p>
          <a:p>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44252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p>
          <a:p>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487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application</a:t>
            </a:r>
          </a:p>
          <a:p>
            <a:endParaRPr lang="en-US" altLang="zh-CN" dirty="0"/>
          </a:p>
          <a:p>
            <a:r>
              <a:rPr lang="en-US" altLang="zh-CN" dirty="0"/>
              <a:t>capture the diversity of connectivity</a:t>
            </a:r>
            <a:r>
              <a:rPr lang="en-US" altLang="zh-CN" baseline="0" dirty="0"/>
              <a:t> </a:t>
            </a:r>
            <a:r>
              <a:rPr lang="en-US" altLang="zh-CN" dirty="0"/>
              <a:t>patterns observed in networks</a:t>
            </a:r>
          </a:p>
          <a:p>
            <a:endParaRPr lang="en-US" altLang="zh-CN" dirty="0"/>
          </a:p>
          <a:p>
            <a:r>
              <a:rPr lang="en-US" altLang="zh-CN" dirty="0"/>
              <a:t> nodes is based on</a:t>
            </a:r>
            <a:r>
              <a:rPr lang="en-US" altLang="zh-CN" baseline="0" dirty="0"/>
              <a:t> </a:t>
            </a:r>
            <a:r>
              <a:rPr lang="en-US" altLang="zh-CN" dirty="0"/>
              <a:t>feature extraction techniques which typically involve some seed</a:t>
            </a:r>
          </a:p>
          <a:p>
            <a:r>
              <a:rPr lang="en-US" altLang="zh-CN" dirty="0"/>
              <a:t>hand-crafted features based on network properties</a:t>
            </a:r>
          </a:p>
          <a:p>
            <a:r>
              <a:rPr lang="en-US" altLang="zh-CN" sz="1200" b="0" i="0" kern="1200" dirty="0">
                <a:solidFill>
                  <a:schemeClr val="tx1"/>
                </a:solidFill>
                <a:effectLst/>
                <a:latin typeface="+mn-lt"/>
                <a:ea typeface="+mn-ea"/>
                <a:cs typeface="+mn-cs"/>
              </a:rPr>
              <a:t>graph embedding</a:t>
            </a:r>
            <a:r>
              <a:rPr lang="zh-CN" altLang="en-US" sz="1200" b="0" i="0" kern="1200" dirty="0">
                <a:solidFill>
                  <a:schemeClr val="tx1"/>
                </a:solidFill>
                <a:effectLst/>
                <a:latin typeface="+mn-lt"/>
                <a:ea typeface="+mn-ea"/>
                <a:cs typeface="+mn-cs"/>
              </a:rPr>
              <a:t>是学习节点隐表示向量，在一个连续向量空间中对节点的关联关系进行编码，便于计算节点之间的关联关系</a:t>
            </a:r>
            <a:endParaRPr lang="en-US" altLang="zh-CN" sz="1200" b="0" i="0" kern="1200" dirty="0">
              <a:solidFill>
                <a:schemeClr val="tx1"/>
              </a:solidFill>
              <a:effectLst/>
              <a:latin typeface="+mn-lt"/>
              <a:ea typeface="+mn-ea"/>
              <a:cs typeface="+mn-cs"/>
            </a:endParaRPr>
          </a:p>
          <a:p>
            <a:r>
              <a:rPr lang="zh-CN" altLang="en-US" dirty="0"/>
              <a:t>是学习一种将节点作为点嵌入到低维矢量空间中同时保留其属性的映射</a:t>
            </a:r>
            <a:endParaRPr lang="en-US" altLang="zh-CN" dirty="0"/>
          </a:p>
          <a:p>
            <a:r>
              <a:rPr lang="zh-CN" altLang="en-US" sz="1200" b="1" dirty="0"/>
              <a:t>观测到的网络拓扑空间“</a:t>
            </a:r>
            <a:r>
              <a:rPr lang="zh-CN" altLang="en-US" sz="1200" b="1" dirty="0">
                <a:solidFill>
                  <a:srgbClr val="FF0000"/>
                </a:solidFill>
              </a:rPr>
              <a:t>嵌入</a:t>
            </a:r>
            <a:r>
              <a:rPr lang="zh-CN" altLang="en-US" sz="1200" b="1" dirty="0"/>
              <a:t>”到隐含的向量空间</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78724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8377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09227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17624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85707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9700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29224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99327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p>
          <a:p>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4801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p>
          <a:p>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26725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51101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r>
              <a:rPr lang="en-US" altLang="zh-CN" baseline="0" dirty="0"/>
              <a:t> </a:t>
            </a:r>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6355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48255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42</a:t>
            </a:fld>
            <a:endParaRPr lang="zh-CN" altLang="en-US"/>
          </a:p>
        </p:txBody>
      </p:sp>
    </p:spTree>
    <p:extLst>
      <p:ext uri="{BB962C8B-B14F-4D97-AF65-F5344CB8AC3E}">
        <p14:creationId xmlns:p14="http://schemas.microsoft.com/office/powerpoint/2010/main" val="48271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2632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6</a:t>
            </a:fld>
            <a:endParaRPr lang="zh-CN" altLang="en-US"/>
          </a:p>
        </p:txBody>
      </p:sp>
    </p:spTree>
    <p:extLst>
      <p:ext uri="{BB962C8B-B14F-4D97-AF65-F5344CB8AC3E}">
        <p14:creationId xmlns:p14="http://schemas.microsoft.com/office/powerpoint/2010/main" val="1803552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1736 when Euler used it to solve ”</a:t>
            </a:r>
            <a:r>
              <a:rPr lang="en-US" altLang="zh-CN" dirty="0" err="1"/>
              <a:t>Konigsberger</a:t>
            </a:r>
            <a:r>
              <a:rPr lang="en-US" altLang="zh-CN" dirty="0"/>
              <a:t> </a:t>
            </a:r>
            <a:r>
              <a:rPr lang="en-US" altLang="zh-CN" dirty="0" err="1"/>
              <a:t>Brucken</a:t>
            </a:r>
            <a:r>
              <a:rPr lang="en-US" altLang="zh-CN" dirty="0"/>
              <a:t>-</a:t>
            </a:r>
            <a:r>
              <a:rPr lang="en-US" altLang="zh-CN" baseline="0" dirty="0"/>
              <a:t> </a:t>
            </a:r>
            <a:r>
              <a:rPr lang="en-US" altLang="zh-CN" dirty="0"/>
              <a:t>problem”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2E3C26-C9FA-4C5A-B7DA-41A22523D72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04852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rgbClr val="000000"/>
                </a:solidFill>
                <a:latin typeface="+mj-ea"/>
                <a:ea typeface="+mn-ea"/>
                <a:cs typeface="+mn-cs"/>
              </a:rPr>
              <a:t>without handcrafted  features </a:t>
            </a:r>
          </a:p>
          <a:p>
            <a:r>
              <a:rPr lang="en-US" altLang="zh-CN" sz="1200" b="1" i="0" u="none" strike="noStrike" kern="1200" dirty="0">
                <a:solidFill>
                  <a:schemeClr val="tx1"/>
                </a:solidFill>
                <a:effectLst/>
                <a:latin typeface="+mn-lt"/>
                <a:ea typeface="+mn-ea"/>
                <a:cs typeface="+mn-cs"/>
              </a:rPr>
              <a:t>mathematically</a:t>
            </a:r>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8</a:t>
            </a:fld>
            <a:endParaRPr lang="zh-CN" altLang="en-US"/>
          </a:p>
        </p:txBody>
      </p:sp>
    </p:spTree>
    <p:extLst>
      <p:ext uri="{BB962C8B-B14F-4D97-AF65-F5344CB8AC3E}">
        <p14:creationId xmlns:p14="http://schemas.microsoft.com/office/powerpoint/2010/main" val="153118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2E3C26-C9FA-4C5A-B7DA-41A22523D72B}" type="slidenum">
              <a:rPr lang="zh-CN" altLang="en-US" smtClean="0"/>
              <a:t>9</a:t>
            </a:fld>
            <a:endParaRPr lang="zh-CN" altLang="en-US"/>
          </a:p>
        </p:txBody>
      </p:sp>
    </p:spTree>
    <p:extLst>
      <p:ext uri="{BB962C8B-B14F-4D97-AF65-F5344CB8AC3E}">
        <p14:creationId xmlns:p14="http://schemas.microsoft.com/office/powerpoint/2010/main" val="4234897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421667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8416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3201602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2" name="矩形 21"/>
          <p:cNvSpPr/>
          <p:nvPr/>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4"/>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a:t>单击此处编辑母版文本样式</a:t>
            </a:r>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a:t>单击此处编辑母版文本样式</a:t>
            </a:r>
          </a:p>
        </p:txBody>
      </p:sp>
      <p:sp>
        <p:nvSpPr>
          <p:cNvPr id="5" name="矩形 4"/>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966883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860368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866965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511824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275953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3"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2781959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093215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253835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23933955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2" name="矩形 21"/>
          <p:cNvSpPr/>
          <p:nvPr/>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4"/>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a:t>单击此处编辑母版文本样式</a:t>
            </a:r>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a:t>单击此处编辑母版文本样式</a:t>
            </a:r>
          </a:p>
        </p:txBody>
      </p:sp>
      <p:sp>
        <p:nvSpPr>
          <p:cNvPr id="5" name="矩形 4"/>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879889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4100883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31"/>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885359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3137911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1996914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2" name="矩形 21"/>
          <p:cNvSpPr/>
          <p:nvPr userDrawn="1"/>
        </p:nvSpPr>
        <p:spPr>
          <a:xfrm>
            <a:off x="1" y="409579"/>
            <a:ext cx="124800" cy="5500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文本占位符 28"/>
          <p:cNvSpPr>
            <a:spLocks noGrp="1"/>
          </p:cNvSpPr>
          <p:nvPr>
            <p:ph type="body" sz="quarter" idx="10"/>
          </p:nvPr>
        </p:nvSpPr>
        <p:spPr>
          <a:xfrm>
            <a:off x="216000" y="392984"/>
            <a:ext cx="6557333" cy="416571"/>
          </a:xfrm>
        </p:spPr>
        <p:txBody>
          <a:bodyPr>
            <a:normAutofit/>
          </a:bodyPr>
          <a:lstStyle>
            <a:lvl1pPr marL="0" indent="0" algn="l" defTabSz="914400" rtl="0" eaLnBrk="1" latinLnBrk="0" hangingPunct="1">
              <a:buNone/>
              <a:defRPr lang="zh-CN" altLang="en-US" sz="2400" kern="1200" dirty="0" smtClean="0">
                <a:solidFill>
                  <a:schemeClr val="accent1"/>
                </a:solidFill>
                <a:latin typeface="+mj-ea"/>
                <a:ea typeface="+mj-ea"/>
                <a:cs typeface="+mn-cs"/>
              </a:defRPr>
            </a:lvl1pPr>
          </a:lstStyle>
          <a:p>
            <a:pPr lvl="0"/>
            <a:r>
              <a:rPr lang="zh-CN" altLang="en-US" dirty="0"/>
              <a:t>单击此处编辑</a:t>
            </a:r>
          </a:p>
        </p:txBody>
      </p:sp>
      <p:sp>
        <p:nvSpPr>
          <p:cNvPr id="30" name="文本占位符 28"/>
          <p:cNvSpPr>
            <a:spLocks noGrp="1"/>
          </p:cNvSpPr>
          <p:nvPr>
            <p:ph type="body" sz="quarter" idx="11"/>
          </p:nvPr>
        </p:nvSpPr>
        <p:spPr>
          <a:xfrm>
            <a:off x="216000" y="712622"/>
            <a:ext cx="6557333" cy="323301"/>
          </a:xfrm>
        </p:spPr>
        <p:txBody>
          <a:bodyPr>
            <a:normAutofit/>
          </a:bodyPr>
          <a:lstStyle>
            <a:lvl1pPr marL="0" indent="0" algn="l" defTabSz="914400" rtl="0" eaLnBrk="1" latinLnBrk="0" hangingPunct="1">
              <a:buNone/>
              <a:defRPr lang="zh-CN" altLang="en-US" sz="1600" kern="1200" dirty="0" smtClean="0">
                <a:solidFill>
                  <a:schemeClr val="tx1">
                    <a:lumMod val="85000"/>
                    <a:lumOff val="15000"/>
                  </a:schemeClr>
                </a:solidFill>
                <a:latin typeface="+mn-ea"/>
                <a:ea typeface="+mn-ea"/>
                <a:cs typeface="+mn-cs"/>
              </a:defRPr>
            </a:lvl1pPr>
          </a:lstStyle>
          <a:p>
            <a:pPr lvl="0"/>
            <a:r>
              <a:rPr lang="zh-CN" altLang="en-US" dirty="0"/>
              <a:t>单击此处编辑</a:t>
            </a:r>
          </a:p>
        </p:txBody>
      </p:sp>
    </p:spTree>
    <p:extLst>
      <p:ext uri="{BB962C8B-B14F-4D97-AF65-F5344CB8AC3E}">
        <p14:creationId xmlns:p14="http://schemas.microsoft.com/office/powerpoint/2010/main" val="4143416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6519861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344526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210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148094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49291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292498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554119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1232029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338593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315887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FBD8B-4373-409B-B899-9E2257A3876A}" type="slidenum">
              <a:rPr lang="zh-CN" altLang="en-US" smtClean="0"/>
              <a:t>‹#›</a:t>
            </a:fld>
            <a:endParaRPr lang="zh-CN" altLang="en-US"/>
          </a:p>
        </p:txBody>
      </p:sp>
    </p:spTree>
    <p:extLst>
      <p:ext uri="{BB962C8B-B14F-4D97-AF65-F5344CB8AC3E}">
        <p14:creationId xmlns:p14="http://schemas.microsoft.com/office/powerpoint/2010/main" val="602823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1222C5-DF54-4BD7-B776-8C19CDAF53BB}" type="slidenum">
              <a:rPr lang="zh-CN" altLang="en-US" smtClean="0"/>
              <a:t>‹#›</a:t>
            </a:fld>
            <a:endParaRPr lang="zh-CN" altLang="en-US"/>
          </a:p>
        </p:txBody>
      </p:sp>
    </p:spTree>
    <p:extLst>
      <p:ext uri="{BB962C8B-B14F-4D97-AF65-F5344CB8AC3E}">
        <p14:creationId xmlns:p14="http://schemas.microsoft.com/office/powerpoint/2010/main" val="7152436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390" y="365781"/>
            <a:ext cx="10515224" cy="13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838390" y="1825891"/>
            <a:ext cx="10515224" cy="435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838389" y="6356747"/>
            <a:ext cx="2742448" cy="364275"/>
          </a:xfrm>
          <a:prstGeom prst="rect">
            <a:avLst/>
          </a:prstGeom>
        </p:spPr>
        <p:txBody>
          <a:bodyPr vert="horz" lIns="63898" tIns="31949" rIns="63898" bIns="31949" rtlCol="0" anchor="ctr"/>
          <a:lstStyle>
            <a:lvl1pPr algn="l" eaLnBrk="1" hangingPunct="1">
              <a:defRPr sz="1219" noProof="1" smtClean="0">
                <a:solidFill>
                  <a:schemeClr val="tx1">
                    <a:tint val="75000"/>
                  </a:schemeClr>
                </a:solidFill>
              </a:defRPr>
            </a:lvl1pPr>
          </a:lstStyle>
          <a:p>
            <a:pPr>
              <a:defRPr/>
            </a:pPr>
            <a:endParaRPr lang="zh-CN" altLang="en-US"/>
          </a:p>
        </p:txBody>
      </p:sp>
      <p:sp>
        <p:nvSpPr>
          <p:cNvPr id="5" name="Footer Placeholder 4"/>
          <p:cNvSpPr>
            <a:spLocks noGrp="1"/>
          </p:cNvSpPr>
          <p:nvPr>
            <p:ph type="ftr" sz="quarter" idx="3"/>
          </p:nvPr>
        </p:nvSpPr>
        <p:spPr>
          <a:xfrm>
            <a:off x="4038412" y="6356747"/>
            <a:ext cx="4115177" cy="364275"/>
          </a:xfrm>
          <a:prstGeom prst="rect">
            <a:avLst/>
          </a:prstGeom>
        </p:spPr>
        <p:txBody>
          <a:bodyPr vert="horz" lIns="63898" tIns="31949" rIns="63898" bIns="31949" rtlCol="0" anchor="ctr"/>
          <a:lstStyle>
            <a:lvl1pPr algn="ctr" eaLnBrk="1" hangingPunct="1">
              <a:defRPr sz="1219"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1166" y="6356747"/>
            <a:ext cx="2742448" cy="36427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1084" noProof="1">
                <a:solidFill>
                  <a:srgbClr val="898989"/>
                </a:solidFill>
              </a:defRPr>
            </a:lvl1pPr>
          </a:lstStyle>
          <a:p>
            <a:fld id="{481A012C-3782-4128-B36B-91F05AF1EE8F}" type="slidenum">
              <a:rPr altLang="en-US"/>
              <a:pPr/>
              <a:t>‹#›</a:t>
            </a:fld>
            <a:endParaRPr lang="zh-CN" altLang="en-US"/>
          </a:p>
        </p:txBody>
      </p:sp>
    </p:spTree>
    <p:extLst>
      <p:ext uri="{BB962C8B-B14F-4D97-AF65-F5344CB8AC3E}">
        <p14:creationId xmlns:p14="http://schemas.microsoft.com/office/powerpoint/2010/main" val="301574595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Lst>
  <p:hf sldNum="0" hdr="0" ftr="0" dt="0"/>
  <p:txStyles>
    <p:titleStyle>
      <a:lvl1pPr algn="l" defTabSz="912084" rtl="0" eaLnBrk="0" fontAlgn="base" hangingPunct="0">
        <a:lnSpc>
          <a:spcPct val="90000"/>
        </a:lnSpc>
        <a:spcBef>
          <a:spcPct val="0"/>
        </a:spcBef>
        <a:spcAft>
          <a:spcPct val="0"/>
        </a:spcAft>
        <a:defRPr sz="4334" kern="1200">
          <a:solidFill>
            <a:schemeClr val="tx1"/>
          </a:solidFill>
          <a:latin typeface="+mj-lt"/>
          <a:ea typeface="+mj-ea"/>
          <a:cs typeface="+mj-cs"/>
        </a:defRPr>
      </a:lvl1pPr>
      <a:lvl2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2pPr>
      <a:lvl3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3pPr>
      <a:lvl4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4pPr>
      <a:lvl5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5pPr>
      <a:lvl6pPr marL="432751"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6pPr>
      <a:lvl7pPr marL="865502"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7pPr>
      <a:lvl8pPr marL="1298253"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8pPr>
      <a:lvl9pPr marL="1731004"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9pPr>
    </p:titleStyle>
    <p:bodyStyle>
      <a:lvl1pPr marL="228396" indent="-228396" algn="l" defTabSz="912084" rtl="0" eaLnBrk="0" fontAlgn="base" hangingPunct="0">
        <a:lnSpc>
          <a:spcPct val="90000"/>
        </a:lnSpc>
        <a:spcBef>
          <a:spcPts val="994"/>
        </a:spcBef>
        <a:spcAft>
          <a:spcPct val="0"/>
        </a:spcAft>
        <a:buFont typeface="Arial" pitchFamily="34" charset="0"/>
        <a:buChar char="•"/>
        <a:defRPr sz="2709" kern="1200">
          <a:solidFill>
            <a:schemeClr val="tx1"/>
          </a:solidFill>
          <a:latin typeface="+mn-lt"/>
          <a:ea typeface="+mn-ea"/>
          <a:cs typeface="+mn-cs"/>
        </a:defRPr>
      </a:lvl1pPr>
      <a:lvl2pPr marL="685189" indent="-228396" algn="l" defTabSz="912084" rtl="0" eaLnBrk="0" fontAlgn="base" hangingPunct="0">
        <a:lnSpc>
          <a:spcPct val="90000"/>
        </a:lnSpc>
        <a:spcBef>
          <a:spcPts val="497"/>
        </a:spcBef>
        <a:spcAft>
          <a:spcPct val="0"/>
        </a:spcAft>
        <a:buFont typeface="Arial" pitchFamily="34" charset="0"/>
        <a:buChar char="•"/>
        <a:defRPr sz="2303" kern="1200">
          <a:solidFill>
            <a:schemeClr val="tx1"/>
          </a:solidFill>
          <a:latin typeface="+mn-lt"/>
          <a:ea typeface="+mn-ea"/>
          <a:cs typeface="+mn-cs"/>
        </a:defRPr>
      </a:lvl2pPr>
      <a:lvl3pPr marL="1140480" indent="-228396" algn="l" defTabSz="912084" rtl="0" eaLnBrk="0" fontAlgn="base" hangingPunct="0">
        <a:lnSpc>
          <a:spcPct val="90000"/>
        </a:lnSpc>
        <a:spcBef>
          <a:spcPts val="497"/>
        </a:spcBef>
        <a:spcAft>
          <a:spcPct val="0"/>
        </a:spcAft>
        <a:buFont typeface="Arial" pitchFamily="34" charset="0"/>
        <a:buChar char="•"/>
        <a:defRPr sz="2032" kern="1200">
          <a:solidFill>
            <a:schemeClr val="tx1"/>
          </a:solidFill>
          <a:latin typeface="+mn-lt"/>
          <a:ea typeface="+mn-ea"/>
          <a:cs typeface="+mn-cs"/>
        </a:defRPr>
      </a:lvl3pPr>
      <a:lvl4pPr marL="1597272" indent="-228396" algn="l" defTabSz="912084" rtl="0" eaLnBrk="0" fontAlgn="base" hangingPunct="0">
        <a:lnSpc>
          <a:spcPct val="90000"/>
        </a:lnSpc>
        <a:spcBef>
          <a:spcPts val="497"/>
        </a:spcBef>
        <a:spcAft>
          <a:spcPct val="0"/>
        </a:spcAft>
        <a:buFont typeface="Arial" pitchFamily="34" charset="0"/>
        <a:buChar char="•"/>
        <a:defRPr sz="1761" kern="1200">
          <a:solidFill>
            <a:schemeClr val="tx1"/>
          </a:solidFill>
          <a:latin typeface="+mn-lt"/>
          <a:ea typeface="+mn-ea"/>
          <a:cs typeface="+mn-cs"/>
        </a:defRPr>
      </a:lvl4pPr>
      <a:lvl5pPr marL="2054065" indent="-228396" algn="l" defTabSz="912084" rtl="0" eaLnBrk="0" fontAlgn="base" hangingPunct="0">
        <a:lnSpc>
          <a:spcPct val="90000"/>
        </a:lnSpc>
        <a:spcBef>
          <a:spcPts val="497"/>
        </a:spcBef>
        <a:spcAft>
          <a:spcPct val="0"/>
        </a:spcAft>
        <a:buFont typeface="Arial" pitchFamily="34" charset="0"/>
        <a:buChar char="•"/>
        <a:defRPr sz="1761" kern="1200">
          <a:solidFill>
            <a:schemeClr val="tx1"/>
          </a:solidFill>
          <a:latin typeface="+mn-lt"/>
          <a:ea typeface="+mn-ea"/>
          <a:cs typeface="+mn-cs"/>
        </a:defRPr>
      </a:lvl5pPr>
      <a:lvl6pPr marL="2509956"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6pPr>
      <a:lvl7pPr marL="2966749"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7pPr>
      <a:lvl8pPr marL="3422941"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8pPr>
      <a:lvl9pPr marL="3879132"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9pPr>
    </p:bodyStyle>
    <p:otherStyle>
      <a:defPPr>
        <a:defRPr lang="en-US"/>
      </a:defPPr>
      <a:lvl1pPr marL="0" algn="l" defTabSz="912383" rtl="0" eaLnBrk="1" latinLnBrk="0" hangingPunct="1">
        <a:defRPr sz="1761" kern="1200">
          <a:solidFill>
            <a:schemeClr val="tx1"/>
          </a:solidFill>
          <a:latin typeface="+mn-lt"/>
          <a:ea typeface="+mn-ea"/>
          <a:cs typeface="+mn-cs"/>
        </a:defRPr>
      </a:lvl1pPr>
      <a:lvl2pPr marL="456192" algn="l" defTabSz="912383" rtl="0" eaLnBrk="1" latinLnBrk="0" hangingPunct="1">
        <a:defRPr sz="1761" kern="1200">
          <a:solidFill>
            <a:schemeClr val="tx1"/>
          </a:solidFill>
          <a:latin typeface="+mn-lt"/>
          <a:ea typeface="+mn-ea"/>
          <a:cs typeface="+mn-cs"/>
        </a:defRPr>
      </a:lvl2pPr>
      <a:lvl3pPr marL="912984" algn="l" defTabSz="912383" rtl="0" eaLnBrk="1" latinLnBrk="0" hangingPunct="1">
        <a:defRPr sz="1761" kern="1200">
          <a:solidFill>
            <a:schemeClr val="tx1"/>
          </a:solidFill>
          <a:latin typeface="+mn-lt"/>
          <a:ea typeface="+mn-ea"/>
          <a:cs typeface="+mn-cs"/>
        </a:defRPr>
      </a:lvl3pPr>
      <a:lvl4pPr marL="1369176" algn="l" defTabSz="912383" rtl="0" eaLnBrk="1" latinLnBrk="0" hangingPunct="1">
        <a:defRPr sz="1761" kern="1200">
          <a:solidFill>
            <a:schemeClr val="tx1"/>
          </a:solidFill>
          <a:latin typeface="+mn-lt"/>
          <a:ea typeface="+mn-ea"/>
          <a:cs typeface="+mn-cs"/>
        </a:defRPr>
      </a:lvl4pPr>
      <a:lvl5pPr marL="1825368" algn="l" defTabSz="912383" rtl="0" eaLnBrk="1" latinLnBrk="0" hangingPunct="1">
        <a:defRPr sz="1761" kern="1200">
          <a:solidFill>
            <a:schemeClr val="tx1"/>
          </a:solidFill>
          <a:latin typeface="+mn-lt"/>
          <a:ea typeface="+mn-ea"/>
          <a:cs typeface="+mn-cs"/>
        </a:defRPr>
      </a:lvl5pPr>
      <a:lvl6pPr marL="2282160" algn="l" defTabSz="912383" rtl="0" eaLnBrk="1" latinLnBrk="0" hangingPunct="1">
        <a:defRPr sz="1761" kern="1200">
          <a:solidFill>
            <a:schemeClr val="tx1"/>
          </a:solidFill>
          <a:latin typeface="+mn-lt"/>
          <a:ea typeface="+mn-ea"/>
          <a:cs typeface="+mn-cs"/>
        </a:defRPr>
      </a:lvl6pPr>
      <a:lvl7pPr marL="2738352" algn="l" defTabSz="912383" rtl="0" eaLnBrk="1" latinLnBrk="0" hangingPunct="1">
        <a:defRPr sz="1761" kern="1200">
          <a:solidFill>
            <a:schemeClr val="tx1"/>
          </a:solidFill>
          <a:latin typeface="+mn-lt"/>
          <a:ea typeface="+mn-ea"/>
          <a:cs typeface="+mn-cs"/>
        </a:defRPr>
      </a:lvl7pPr>
      <a:lvl8pPr marL="3194544" algn="l" defTabSz="912383" rtl="0" eaLnBrk="1" latinLnBrk="0" hangingPunct="1">
        <a:defRPr sz="1761" kern="1200">
          <a:solidFill>
            <a:schemeClr val="tx1"/>
          </a:solidFill>
          <a:latin typeface="+mn-lt"/>
          <a:ea typeface="+mn-ea"/>
          <a:cs typeface="+mn-cs"/>
        </a:defRPr>
      </a:lvl8pPr>
      <a:lvl9pPr marL="3650736" algn="l" defTabSz="912383" rtl="0" eaLnBrk="1" latinLnBrk="0" hangingPunct="1">
        <a:defRPr sz="17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GIF"/><Relationship Id="rId7"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76.emf"/></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76.emf"/></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4775778" y="1509088"/>
            <a:ext cx="6710590" cy="1731243"/>
          </a:xfrm>
          <a:prstGeom prst="rect">
            <a:avLst/>
          </a:prstGeom>
          <a:noFill/>
        </p:spPr>
        <p:txBody>
          <a:bodyPr wrap="square" lIns="68580" tIns="34290" rIns="68580" bIns="34290" rtlCol="0">
            <a:spAutoFit/>
          </a:bodyPr>
          <a:lstStyle/>
          <a:p>
            <a:pPr defTabSz="685800"/>
            <a:r>
              <a:rPr lang="en-US" altLang="zh-CN" sz="3600" b="1" dirty="0">
                <a:solidFill>
                  <a:srgbClr val="002060"/>
                </a:solidFill>
                <a:latin typeface="微软雅黑"/>
                <a:ea typeface="微软雅黑"/>
                <a:cs typeface="+mn-ea"/>
                <a:sym typeface="+mn-lt"/>
              </a:rPr>
              <a:t>Unifying Structural Proximity and Equivalence for Network Embedding</a:t>
            </a:r>
            <a:endParaRPr lang="zh-CN" altLang="en-US" sz="2000" b="1" dirty="0">
              <a:solidFill>
                <a:srgbClr val="002060"/>
              </a:solidFill>
              <a:latin typeface="微软雅黑"/>
              <a:ea typeface="微软雅黑"/>
              <a:cs typeface="+mn-ea"/>
              <a:sym typeface="+mn-lt"/>
            </a:endParaRPr>
          </a:p>
        </p:txBody>
      </p:sp>
      <p:sp>
        <p:nvSpPr>
          <p:cNvPr id="7" name="文本框 6"/>
          <p:cNvSpPr txBox="1"/>
          <p:nvPr/>
        </p:nvSpPr>
        <p:spPr>
          <a:xfrm>
            <a:off x="4800829" y="3792724"/>
            <a:ext cx="4831686" cy="500137"/>
          </a:xfrm>
          <a:prstGeom prst="rect">
            <a:avLst/>
          </a:prstGeom>
          <a:noFill/>
        </p:spPr>
        <p:txBody>
          <a:bodyPr wrap="square" lIns="68580" tIns="34290" rIns="68580" bIns="34290" rtlCol="0">
            <a:spAutoFit/>
          </a:bodyPr>
          <a:lstStyle/>
          <a:p>
            <a:pPr defTabSz="685800" eaLnBrk="0" hangingPunct="0"/>
            <a:r>
              <a:rPr lang="zh-CN" altLang="en-US" sz="2800" b="1" dirty="0">
                <a:solidFill>
                  <a:srgbClr val="002060"/>
                </a:solidFill>
                <a:latin typeface="微软雅黑" panose="020B0503020204020204" pitchFamily="34" charset="-122"/>
                <a:ea typeface="微软雅黑" panose="020B0503020204020204" pitchFamily="34" charset="-122"/>
                <a:cs typeface="+mn-ea"/>
                <a:sym typeface="+mn-lt"/>
              </a:rPr>
              <a:t>史 本 云</a:t>
            </a:r>
            <a:endParaRPr lang="en-US" altLang="zh-CN" sz="2800" b="1" dirty="0">
              <a:solidFill>
                <a:srgbClr val="002060"/>
              </a:solidFill>
              <a:latin typeface="微软雅黑" panose="020B0503020204020204" pitchFamily="34" charset="-122"/>
              <a:ea typeface="微软雅黑" panose="020B0503020204020204" pitchFamily="34" charset="-122"/>
              <a:cs typeface="+mn-ea"/>
              <a:sym typeface="+mn-lt"/>
            </a:endParaRPr>
          </a:p>
        </p:txBody>
      </p:sp>
      <p:grpSp>
        <p:nvGrpSpPr>
          <p:cNvPr id="13" name="组合 12"/>
          <p:cNvGrpSpPr/>
          <p:nvPr/>
        </p:nvGrpSpPr>
        <p:grpSpPr>
          <a:xfrm>
            <a:off x="4366260" y="1749054"/>
            <a:ext cx="148664" cy="3344155"/>
            <a:chOff x="995161" y="2391860"/>
            <a:chExt cx="135370" cy="1758474"/>
          </a:xfrm>
        </p:grpSpPr>
        <p:cxnSp>
          <p:nvCxnSpPr>
            <p:cNvPr id="10" name="直接连接符 9"/>
            <p:cNvCxnSpPr/>
            <p:nvPr/>
          </p:nvCxnSpPr>
          <p:spPr>
            <a:xfrm>
              <a:off x="1130530" y="2391860"/>
              <a:ext cx="0" cy="17584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16200000">
              <a:off x="984331" y="3203412"/>
              <a:ext cx="157029" cy="13537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775777" y="4558666"/>
            <a:ext cx="7564887" cy="954107"/>
          </a:xfrm>
          <a:prstGeom prst="rect">
            <a:avLst/>
          </a:prstGeom>
          <a:noFill/>
        </p:spPr>
        <p:txBody>
          <a:bodyPr wrap="square" rtlCol="0">
            <a:spAutoFit/>
          </a:bodyPr>
          <a:lstStyle/>
          <a:p>
            <a:r>
              <a:rPr lang="zh-CN" altLang="en-US" sz="2800" b="1" dirty="0">
                <a:solidFill>
                  <a:srgbClr val="002060"/>
                </a:solidFill>
              </a:rPr>
              <a:t>南京工业大学</a:t>
            </a:r>
            <a:endParaRPr lang="en-US" altLang="zh-CN" sz="2800" b="1" dirty="0">
              <a:solidFill>
                <a:srgbClr val="002060"/>
              </a:solidFill>
            </a:endParaRPr>
          </a:p>
          <a:p>
            <a:r>
              <a:rPr lang="en-US" altLang="zh-CN" sz="2800" dirty="0">
                <a:solidFill>
                  <a:srgbClr val="002060"/>
                </a:solidFill>
              </a:rPr>
              <a:t>Email</a:t>
            </a:r>
            <a:r>
              <a:rPr lang="zh-CN" altLang="en-US" sz="2800" dirty="0">
                <a:solidFill>
                  <a:srgbClr val="002060"/>
                </a:solidFill>
              </a:rPr>
              <a:t>：</a:t>
            </a:r>
            <a:r>
              <a:rPr lang="en-US" altLang="zh-CN" sz="2800" dirty="0">
                <a:solidFill>
                  <a:srgbClr val="002060"/>
                </a:solidFill>
              </a:rPr>
              <a:t>benyunshi@outlook.com</a:t>
            </a:r>
            <a:endParaRPr lang="zh-CN" altLang="en-US" sz="2800" dirty="0">
              <a:solidFill>
                <a:srgbClr val="002060"/>
              </a:solidFill>
            </a:endParaRPr>
          </a:p>
        </p:txBody>
      </p:sp>
    </p:spTree>
    <p:extLst>
      <p:ext uri="{BB962C8B-B14F-4D97-AF65-F5344CB8AC3E}">
        <p14:creationId xmlns:p14="http://schemas.microsoft.com/office/powerpoint/2010/main" val="195001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0"/>
          </p:nvPr>
        </p:nvSpPr>
        <p:spPr>
          <a:xfrm>
            <a:off x="271419" y="375782"/>
            <a:ext cx="10932875" cy="544610"/>
          </a:xfrm>
        </p:spPr>
        <p:txBody>
          <a:bodyPr>
            <a:noAutofit/>
          </a:bodyPr>
          <a:lstStyle/>
          <a:p>
            <a:r>
              <a:rPr lang="en-US" altLang="zh-CN" sz="4000" b="1" dirty="0">
                <a:solidFill>
                  <a:schemeClr val="accent1">
                    <a:lumMod val="75000"/>
                  </a:schemeClr>
                </a:solidFill>
                <a:latin typeface="Calibri" panose="020F0502020204030204" pitchFamily="34" charset="0"/>
                <a:cs typeface="Calibri" panose="020F0502020204030204" pitchFamily="34" charset="0"/>
              </a:rPr>
              <a:t>Higher-order Organization in Complex Networks</a:t>
            </a:r>
            <a:endParaRPr lang="zh-CN" altLang="en-US" sz="4000" b="1" dirty="0">
              <a:solidFill>
                <a:schemeClr val="accent1">
                  <a:lumMod val="75000"/>
                </a:schemeClr>
              </a:solidFill>
              <a:latin typeface="Calibri" panose="020F0502020204030204" pitchFamily="34" charset="0"/>
              <a:cs typeface="Calibri" panose="020F0502020204030204" pitchFamily="34" charset="0"/>
            </a:endParaRPr>
          </a:p>
        </p:txBody>
      </p:sp>
      <p:grpSp>
        <p:nvGrpSpPr>
          <p:cNvPr id="5" name="Group 4"/>
          <p:cNvGrpSpPr/>
          <p:nvPr/>
        </p:nvGrpSpPr>
        <p:grpSpPr>
          <a:xfrm>
            <a:off x="5829296" y="1697712"/>
            <a:ext cx="5934740" cy="3697248"/>
            <a:chOff x="5364480" y="1858145"/>
            <a:chExt cx="6361460" cy="3369175"/>
          </a:xfrm>
        </p:grpSpPr>
        <p:pic>
          <p:nvPicPr>
            <p:cNvPr id="2" name="Picture 1"/>
            <p:cNvPicPr>
              <a:picLocks noChangeAspect="1"/>
            </p:cNvPicPr>
            <p:nvPr/>
          </p:nvPicPr>
          <p:blipFill>
            <a:blip r:embed="rId3"/>
            <a:stretch>
              <a:fillRect/>
            </a:stretch>
          </p:blipFill>
          <p:spPr>
            <a:xfrm>
              <a:off x="5564505" y="2918460"/>
              <a:ext cx="6161435" cy="2308860"/>
            </a:xfrm>
            <a:prstGeom prst="rect">
              <a:avLst/>
            </a:prstGeom>
          </p:spPr>
        </p:pic>
        <p:pic>
          <p:nvPicPr>
            <p:cNvPr id="3" name="Picture 2"/>
            <p:cNvPicPr>
              <a:picLocks noChangeAspect="1"/>
            </p:cNvPicPr>
            <p:nvPr/>
          </p:nvPicPr>
          <p:blipFill>
            <a:blip r:embed="rId4"/>
            <a:stretch>
              <a:fillRect/>
            </a:stretch>
          </p:blipFill>
          <p:spPr>
            <a:xfrm>
              <a:off x="5364480" y="1858145"/>
              <a:ext cx="6229350" cy="1060315"/>
            </a:xfrm>
            <a:prstGeom prst="rect">
              <a:avLst/>
            </a:prstGeom>
          </p:spPr>
        </p:pic>
        <p:pic>
          <p:nvPicPr>
            <p:cNvPr id="4" name="Picture 3"/>
            <p:cNvPicPr>
              <a:picLocks noChangeAspect="1"/>
            </p:cNvPicPr>
            <p:nvPr/>
          </p:nvPicPr>
          <p:blipFill>
            <a:blip r:embed="rId5"/>
            <a:stretch>
              <a:fillRect/>
            </a:stretch>
          </p:blipFill>
          <p:spPr>
            <a:xfrm>
              <a:off x="7290147" y="1980707"/>
              <a:ext cx="4109373" cy="859959"/>
            </a:xfrm>
            <a:prstGeom prst="rect">
              <a:avLst/>
            </a:prstGeom>
          </p:spPr>
        </p:pic>
      </p:grpSp>
      <p:grpSp>
        <p:nvGrpSpPr>
          <p:cNvPr id="8" name="Group 7"/>
          <p:cNvGrpSpPr/>
          <p:nvPr/>
        </p:nvGrpSpPr>
        <p:grpSpPr>
          <a:xfrm>
            <a:off x="572450" y="1762945"/>
            <a:ext cx="4913950" cy="3632015"/>
            <a:chOff x="420050" y="1793425"/>
            <a:chExt cx="5369286" cy="4211135"/>
          </a:xfrm>
        </p:grpSpPr>
        <p:pic>
          <p:nvPicPr>
            <p:cNvPr id="6" name="Picture 5"/>
            <p:cNvPicPr>
              <a:picLocks noChangeAspect="1"/>
            </p:cNvPicPr>
            <p:nvPr/>
          </p:nvPicPr>
          <p:blipFill>
            <a:blip r:embed="rId6"/>
            <a:stretch>
              <a:fillRect/>
            </a:stretch>
          </p:blipFill>
          <p:spPr>
            <a:xfrm>
              <a:off x="420050" y="2672692"/>
              <a:ext cx="5369286" cy="3331868"/>
            </a:xfrm>
            <a:prstGeom prst="rect">
              <a:avLst/>
            </a:prstGeom>
          </p:spPr>
        </p:pic>
        <p:pic>
          <p:nvPicPr>
            <p:cNvPr id="7" name="Picture 6"/>
            <p:cNvPicPr>
              <a:picLocks noChangeAspect="1"/>
            </p:cNvPicPr>
            <p:nvPr/>
          </p:nvPicPr>
          <p:blipFill>
            <a:blip r:embed="rId7"/>
            <a:stretch>
              <a:fillRect/>
            </a:stretch>
          </p:blipFill>
          <p:spPr>
            <a:xfrm>
              <a:off x="465770" y="1793425"/>
              <a:ext cx="5281314" cy="879267"/>
            </a:xfrm>
            <a:prstGeom prst="rect">
              <a:avLst/>
            </a:prstGeom>
          </p:spPr>
        </p:pic>
      </p:grpSp>
      <p:sp>
        <p:nvSpPr>
          <p:cNvPr id="10" name="矩形 6"/>
          <p:cNvSpPr/>
          <p:nvPr/>
        </p:nvSpPr>
        <p:spPr>
          <a:xfrm>
            <a:off x="6198521" y="5699759"/>
            <a:ext cx="5073041"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A.R. Benson, D.F. </a:t>
            </a:r>
            <a:r>
              <a:rPr lang="en-US" altLang="zh-CN" sz="1600" dirty="0" err="1">
                <a:latin typeface="Times New Roman" panose="02020603050405020304" pitchFamily="18" charset="0"/>
                <a:cs typeface="Times New Roman" panose="02020603050405020304" pitchFamily="18" charset="0"/>
              </a:rPr>
              <a:t>Gleich</a:t>
            </a:r>
            <a:r>
              <a:rPr lang="en-US" altLang="zh-CN" sz="1600" dirty="0">
                <a:latin typeface="Times New Roman" panose="02020603050405020304" pitchFamily="18" charset="0"/>
                <a:cs typeface="Times New Roman" panose="02020603050405020304" pitchFamily="18" charset="0"/>
              </a:rPr>
              <a:t>, and J. </a:t>
            </a:r>
            <a:r>
              <a:rPr lang="en-US" altLang="zh-CN" sz="1600" dirty="0" err="1">
                <a:latin typeface="Times New Roman" panose="02020603050405020304" pitchFamily="18" charset="0"/>
                <a:cs typeface="Times New Roman" panose="02020603050405020304" pitchFamily="18" charset="0"/>
              </a:rPr>
              <a:t>Leskovec</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Science</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2016</a:t>
            </a:r>
            <a:endParaRPr lang="zh-CN" altLang="en-US" sz="1600" b="1" dirty="0">
              <a:latin typeface="Times New Roman" panose="02020603050405020304" pitchFamily="18" charset="0"/>
              <a:cs typeface="Times New Roman" panose="02020603050405020304" pitchFamily="18" charset="0"/>
            </a:endParaRPr>
          </a:p>
        </p:txBody>
      </p:sp>
      <p:sp>
        <p:nvSpPr>
          <p:cNvPr id="12" name="矩形 6"/>
          <p:cNvSpPr/>
          <p:nvPr/>
        </p:nvSpPr>
        <p:spPr>
          <a:xfrm>
            <a:off x="614293" y="5699759"/>
            <a:ext cx="5073041" cy="338554"/>
          </a:xfrm>
          <a:prstGeom prst="rect">
            <a:avLst/>
          </a:prstGeom>
        </p:spPr>
        <p:txBody>
          <a:bodyPr wrap="square">
            <a:spAutoFit/>
          </a:bodyPr>
          <a:lstStyle/>
          <a:p>
            <a:pPr algn="ctr"/>
            <a:r>
              <a:rPr lang="en-US" altLang="zh-CN" sz="1600" dirty="0">
                <a:latin typeface="Times New Roman" panose="02020603050405020304" pitchFamily="18" charset="0"/>
                <a:cs typeface="Times New Roman" panose="02020603050405020304" pitchFamily="18" charset="0"/>
              </a:rPr>
              <a:t>R. Milo et al, </a:t>
            </a:r>
            <a:r>
              <a:rPr lang="en-US" altLang="zh-CN" sz="1600" b="1" dirty="0">
                <a:latin typeface="Times New Roman" panose="02020603050405020304" pitchFamily="18" charset="0"/>
                <a:cs typeface="Times New Roman" panose="02020603050405020304" pitchFamily="18" charset="0"/>
              </a:rPr>
              <a:t>Science</a:t>
            </a:r>
            <a:r>
              <a:rPr lang="en-US" altLang="zh-CN" sz="16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2002</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18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9" y="417110"/>
            <a:ext cx="8161031" cy="416571"/>
          </a:xfrm>
        </p:spPr>
        <p:txBody>
          <a:bodyPr>
            <a:noAutofit/>
          </a:bodyPr>
          <a:lstStyle/>
          <a:p>
            <a:r>
              <a:rPr lang="en-US" altLang="zh-CN" sz="4000" b="1" dirty="0">
                <a:solidFill>
                  <a:schemeClr val="accent1">
                    <a:lumMod val="75000"/>
                  </a:schemeClr>
                </a:solidFill>
                <a:latin typeface="微软雅黑" panose="020B0503020204020204" pitchFamily="34" charset="-122"/>
                <a:ea typeface="微软雅黑" panose="020B0503020204020204" pitchFamily="34" charset="-122"/>
              </a:rPr>
              <a:t>Factorization-based Approach</a:t>
            </a:r>
          </a:p>
        </p:txBody>
      </p:sp>
      <p:sp>
        <p:nvSpPr>
          <p:cNvPr id="5" name="矩形 2"/>
          <p:cNvSpPr/>
          <p:nvPr/>
        </p:nvSpPr>
        <p:spPr>
          <a:xfrm>
            <a:off x="598429" y="1464934"/>
            <a:ext cx="11106848" cy="1754326"/>
          </a:xfrm>
          <a:prstGeom prst="rect">
            <a:avLst/>
          </a:prstGeom>
        </p:spPr>
        <p:txBody>
          <a:bodyPr wrap="square">
            <a:spAutoFit/>
          </a:bodyPr>
          <a:lstStyle/>
          <a:p>
            <a:pPr algn="ctr">
              <a:lnSpc>
                <a:spcPct val="150000"/>
              </a:lnSpc>
            </a:pPr>
            <a:r>
              <a:rPr lang="en-US" altLang="zh-CN" sz="3600" b="1" dirty="0">
                <a:solidFill>
                  <a:srgbClr val="0070C0"/>
                </a:solidFill>
                <a:latin typeface="+mj-lt"/>
              </a:rPr>
              <a:t>Unifying Structural Proximity and</a:t>
            </a:r>
          </a:p>
          <a:p>
            <a:pPr algn="ctr">
              <a:lnSpc>
                <a:spcPct val="150000"/>
              </a:lnSpc>
            </a:pPr>
            <a:r>
              <a:rPr lang="en-US" altLang="zh-CN" sz="3600" b="1" dirty="0">
                <a:solidFill>
                  <a:srgbClr val="0070C0"/>
                </a:solidFill>
                <a:latin typeface="+mj-lt"/>
              </a:rPr>
              <a:t>Equivalence for Network Embedding</a:t>
            </a:r>
            <a:endParaRPr lang="en-US" altLang="zh-CN" sz="3200" b="1" dirty="0">
              <a:solidFill>
                <a:srgbClr val="0070C0"/>
              </a:solidFill>
              <a:latin typeface="+mj-lt"/>
            </a:endParaRPr>
          </a:p>
        </p:txBody>
      </p:sp>
      <p:sp>
        <p:nvSpPr>
          <p:cNvPr id="6" name="矩形 4"/>
          <p:cNvSpPr/>
          <p:nvPr/>
        </p:nvSpPr>
        <p:spPr>
          <a:xfrm>
            <a:off x="301608" y="3365570"/>
            <a:ext cx="11700490" cy="461665"/>
          </a:xfrm>
          <a:prstGeom prst="rect">
            <a:avLst/>
          </a:prstGeom>
        </p:spPr>
        <p:txBody>
          <a:bodyPr wrap="square">
            <a:spAutoFit/>
          </a:bodyPr>
          <a:lstStyle/>
          <a:p>
            <a:pPr algn="ctr"/>
            <a:r>
              <a:rPr lang="en-US" altLang="zh-CN" sz="2400" spc="-150" dirty="0">
                <a:latin typeface="等线" panose="02010600030101010101" pitchFamily="2" charset="-122"/>
                <a:ea typeface="等线" panose="02010600030101010101" pitchFamily="2" charset="-122"/>
              </a:rPr>
              <a:t>BENYUN SHI, CHUNPENG ZHOU, HONGJUN QIU, XIAOBIN XU, JIMING LIU</a:t>
            </a:r>
          </a:p>
        </p:txBody>
      </p:sp>
      <p:pic>
        <p:nvPicPr>
          <p:cNvPr id="7" name="图片 5"/>
          <p:cNvPicPr>
            <a:picLocks noChangeAspect="1"/>
          </p:cNvPicPr>
          <p:nvPr/>
        </p:nvPicPr>
        <p:blipFill>
          <a:blip r:embed="rId2"/>
          <a:stretch>
            <a:fillRect/>
          </a:stretch>
        </p:blipFill>
        <p:spPr>
          <a:xfrm>
            <a:off x="208584" y="5874182"/>
            <a:ext cx="8541206" cy="879139"/>
          </a:xfrm>
          <a:prstGeom prst="rect">
            <a:avLst/>
          </a:prstGeom>
        </p:spPr>
      </p:pic>
      <p:pic>
        <p:nvPicPr>
          <p:cNvPr id="8" name="图片 6"/>
          <p:cNvPicPr>
            <a:picLocks noChangeAspect="1"/>
          </p:cNvPicPr>
          <p:nvPr/>
        </p:nvPicPr>
        <p:blipFill>
          <a:blip r:embed="rId3"/>
          <a:stretch>
            <a:fillRect/>
          </a:stretch>
        </p:blipFill>
        <p:spPr>
          <a:xfrm>
            <a:off x="8717716" y="5362929"/>
            <a:ext cx="3284382" cy="851062"/>
          </a:xfrm>
          <a:prstGeom prst="rect">
            <a:avLst/>
          </a:prstGeom>
        </p:spPr>
      </p:pic>
      <p:sp>
        <p:nvSpPr>
          <p:cNvPr id="9" name="矩形 7"/>
          <p:cNvSpPr/>
          <p:nvPr/>
        </p:nvSpPr>
        <p:spPr>
          <a:xfrm>
            <a:off x="208584" y="5117963"/>
            <a:ext cx="7776388" cy="584775"/>
          </a:xfrm>
          <a:prstGeom prst="rect">
            <a:avLst/>
          </a:prstGeom>
        </p:spPr>
        <p:txBody>
          <a:bodyPr wrap="square">
            <a:spAutoFit/>
          </a:bodyPr>
          <a:lstStyle/>
          <a:p>
            <a:r>
              <a:rPr lang="en-US" altLang="zh-CN" sz="1600" b="1" dirty="0">
                <a:latin typeface="等线" panose="02010600030101010101" pitchFamily="2" charset="-122"/>
                <a:ea typeface="等线" panose="02010600030101010101" pitchFamily="2" charset="-122"/>
              </a:rPr>
              <a:t>INDEX TERMS </a:t>
            </a:r>
            <a:r>
              <a:rPr lang="en-US" altLang="zh-CN" sz="1600" dirty="0" err="1">
                <a:latin typeface="等线" panose="02010600030101010101" pitchFamily="2" charset="-122"/>
                <a:ea typeface="等线" panose="02010600030101010101" pitchFamily="2" charset="-122"/>
              </a:rPr>
              <a:t>Graphlet</a:t>
            </a:r>
            <a:r>
              <a:rPr lang="en-US" altLang="zh-CN" sz="1600" dirty="0">
                <a:latin typeface="等线" panose="02010600030101010101" pitchFamily="2" charset="-122"/>
                <a:ea typeface="等线" panose="02010600030101010101" pitchFamily="2" charset="-122"/>
              </a:rPr>
              <a:t> degree vector, Structural proximity, Structural equivalence, Network embedding, Node classification</a:t>
            </a:r>
            <a:endParaRPr lang="zh-CN" altLang="en-US" sz="1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5953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srcRect l="5344" t="49293" r="5820" b="4328"/>
          <a:stretch/>
        </p:blipFill>
        <p:spPr>
          <a:xfrm>
            <a:off x="6373702" y="3102721"/>
            <a:ext cx="5489056" cy="2669516"/>
          </a:xfrm>
          <a:prstGeom prst="rect">
            <a:avLst/>
          </a:prstGeom>
        </p:spPr>
      </p:pic>
      <p:sp>
        <p:nvSpPr>
          <p:cNvPr id="5" name="矩形 4"/>
          <p:cNvSpPr/>
          <p:nvPr/>
        </p:nvSpPr>
        <p:spPr>
          <a:xfrm>
            <a:off x="289956" y="111726"/>
            <a:ext cx="10946965" cy="920252"/>
          </a:xfrm>
          <a:prstGeom prst="rect">
            <a:avLst/>
          </a:prstGeom>
        </p:spPr>
        <p:txBody>
          <a:bodyPr wrap="square">
            <a:spAutoFit/>
          </a:bodyPr>
          <a:lstStyle/>
          <a:p>
            <a:pPr>
              <a:lnSpc>
                <a:spcPct val="150000"/>
              </a:lnSpc>
            </a:pPr>
            <a:r>
              <a:rPr lang="en-US" altLang="zh-CN" sz="4000" b="1" dirty="0">
                <a:solidFill>
                  <a:schemeClr val="accent1">
                    <a:lumMod val="75000"/>
                  </a:schemeClr>
                </a:solidFill>
                <a:latin typeface="Calibri" panose="020F0502020204030204" pitchFamily="34" charset="0"/>
                <a:cs typeface="Calibri" panose="020F0502020204030204" pitchFamily="34" charset="0"/>
              </a:rPr>
              <a:t>How to Capture Structural Equivalence?</a:t>
            </a:r>
            <a:endParaRPr lang="en-US" altLang="zh-CN" sz="4000" b="1" dirty="0">
              <a:solidFill>
                <a:schemeClr val="accent1">
                  <a:lumMod val="75000"/>
                </a:schemeClr>
              </a:solidFill>
              <a:latin typeface="Calibri" panose="020F0502020204030204" pitchFamily="34" charset="0"/>
              <a:ea typeface="+mj-ea"/>
              <a:cs typeface="Calibri" panose="020F0502020204030204" pitchFamily="34" charset="0"/>
            </a:endParaRPr>
          </a:p>
        </p:txBody>
      </p:sp>
      <p:sp>
        <p:nvSpPr>
          <p:cNvPr id="7" name="矩形 6"/>
          <p:cNvSpPr/>
          <p:nvPr/>
        </p:nvSpPr>
        <p:spPr>
          <a:xfrm>
            <a:off x="289956" y="1392653"/>
            <a:ext cx="11480284" cy="461665"/>
          </a:xfrm>
          <a:prstGeom prst="rect">
            <a:avLst/>
          </a:prstGeom>
        </p:spPr>
        <p:txBody>
          <a:bodyPr wrap="square">
            <a:spAutoFit/>
          </a:bodyPr>
          <a:lstStyle/>
          <a:p>
            <a:pPr lvl="1"/>
            <a:r>
              <a:rPr lang="en-US" altLang="zh-CN" sz="2400" b="1" dirty="0">
                <a:latin typeface="Calibri" panose="020F0502020204030204" pitchFamily="34" charset="0"/>
                <a:cs typeface="Calibri" panose="020F0502020204030204" pitchFamily="34" charset="0"/>
              </a:rPr>
              <a:t>The frequency of a node that take part in some small induced subgraphs (</a:t>
            </a:r>
            <a:r>
              <a:rPr lang="en-US" altLang="zh-CN" sz="2400" b="1" dirty="0" err="1">
                <a:latin typeface="Calibri" panose="020F0502020204030204" pitchFamily="34" charset="0"/>
                <a:cs typeface="Calibri" panose="020F0502020204030204" pitchFamily="34" charset="0"/>
              </a:rPr>
              <a:t>graphlet</a:t>
            </a:r>
            <a:r>
              <a:rPr lang="en-US" altLang="zh-CN" sz="2400" b="1"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4" name="文本框 3"/>
              <p:cNvSpPr txBox="1"/>
              <p:nvPr/>
            </p:nvSpPr>
            <p:spPr>
              <a:xfrm>
                <a:off x="648413" y="5868638"/>
                <a:ext cx="11121827" cy="871777"/>
              </a:xfrm>
              <a:prstGeom prst="rect">
                <a:avLst/>
              </a:prstGeom>
              <a:noFill/>
            </p:spPr>
            <p:txBody>
              <a:bodyPr wrap="square" rtlCol="0">
                <a:spAutoFit/>
              </a:bodyPr>
              <a:lstStyle/>
              <a:p>
                <a:pPr marL="342900" indent="-342900">
                  <a:buFont typeface="Wingdings" panose="05000000000000000000" pitchFamily="2" charset="2"/>
                  <a:buChar char="ü"/>
                </a:pPr>
                <a:r>
                  <a:rPr lang="en-US" altLang="zh-CN" sz="2000" dirty="0">
                    <a:latin typeface="+mj-ea"/>
                    <a:ea typeface="+mj-ea"/>
                  </a:rPr>
                  <a:t>Use </a:t>
                </a:r>
                <a:r>
                  <a:rPr lang="en-US" altLang="zh-CN" sz="2000" dirty="0" err="1">
                    <a:latin typeface="+mj-ea"/>
                    <a:ea typeface="+mj-ea"/>
                  </a:rPr>
                  <a:t>graphlet</a:t>
                </a:r>
                <a:r>
                  <a:rPr lang="en-US" altLang="zh-CN" sz="2000" dirty="0">
                    <a:latin typeface="+mj-ea"/>
                    <a:ea typeface="+mj-ea"/>
                  </a:rPr>
                  <a:t> degree vectors (GDV) to </a:t>
                </a:r>
                <a:r>
                  <a:rPr lang="en-US" altLang="zh-CN" sz="2000" dirty="0" err="1">
                    <a:latin typeface="+mj-ea"/>
                    <a:ea typeface="+mj-ea"/>
                  </a:rPr>
                  <a:t>bulid</a:t>
                </a:r>
                <a:r>
                  <a:rPr lang="en-US" altLang="zh-CN" sz="2000" dirty="0">
                    <a:latin typeface="+mj-ea"/>
                    <a:ea typeface="+mj-ea"/>
                  </a:rPr>
                  <a:t> a similarity matrix </a:t>
                </a:r>
                <a:r>
                  <a:rPr lang="en-US" altLang="zh-CN" sz="2000" b="1" i="1" dirty="0">
                    <a:latin typeface="+mj-ea"/>
                    <a:ea typeface="+mj-ea"/>
                  </a:rPr>
                  <a:t>S</a:t>
                </a:r>
              </a:p>
              <a:p>
                <a:pPr marL="342900" indent="-342900">
                  <a:buFont typeface="Wingdings" panose="05000000000000000000" pitchFamily="2" charset="2"/>
                  <a:buChar char="ü"/>
                </a:pPr>
                <a14:m>
                  <m:oMath xmlns:m="http://schemas.openxmlformats.org/officeDocument/2006/math">
                    <m:sSub>
                      <m:sSubPr>
                        <m:ctrlPr>
                          <a:rPr lang="zh-CN" altLang="en-US" sz="2800" b="1" i="1" dirty="0" smtClean="0">
                            <a:latin typeface="Cambria Math" panose="02040503050406030204" pitchFamily="18" charset="0"/>
                            <a:ea typeface="+mj-ea"/>
                          </a:rPr>
                        </m:ctrlPr>
                      </m:sSubPr>
                      <m:e>
                        <m:r>
                          <a:rPr lang="zh-CN" altLang="en-US" sz="2800" b="1" i="1" dirty="0">
                            <a:latin typeface="Cambria Math" panose="02040503050406030204" pitchFamily="18" charset="0"/>
                            <a:ea typeface="+mj-ea"/>
                          </a:rPr>
                          <m:t>𝑺</m:t>
                        </m:r>
                      </m:e>
                      <m:sub>
                        <m:r>
                          <a:rPr lang="en-US" altLang="zh-CN" sz="2800" b="1" i="1" dirty="0" smtClean="0">
                            <a:latin typeface="Cambria Math" panose="02040503050406030204" pitchFamily="18" charset="0"/>
                            <a:ea typeface="Cambria Math" panose="02040503050406030204" pitchFamily="18" charset="0"/>
                          </a:rPr>
                          <m:t>𝒊𝒋</m:t>
                        </m:r>
                      </m:sub>
                    </m:sSub>
                    <m:r>
                      <a:rPr lang="en-US" altLang="zh-CN" sz="2800" b="1" i="1" dirty="0" smtClean="0">
                        <a:latin typeface="Cambria Math" panose="02040503050406030204" pitchFamily="18" charset="0"/>
                        <a:ea typeface="+mj-ea"/>
                      </a:rPr>
                      <m:t> :</m:t>
                    </m:r>
                  </m:oMath>
                </a14:m>
                <a:r>
                  <a:rPr lang="en-US" altLang="zh-CN" sz="2000" b="1" i="1" dirty="0">
                    <a:latin typeface="Cambria Math" panose="02040503050406030204" pitchFamily="18" charset="0"/>
                    <a:ea typeface="Cambria Math" panose="02040503050406030204" pitchFamily="18" charset="0"/>
                  </a:rPr>
                  <a:t> </a:t>
                </a:r>
                <a:r>
                  <a:rPr lang="en-US" altLang="zh-CN" sz="2000" dirty="0">
                    <a:latin typeface="微软雅黑" panose="020B0503020204020204" pitchFamily="34" charset="-122"/>
                    <a:ea typeface="微软雅黑" panose="020B0503020204020204" pitchFamily="34" charset="-122"/>
                  </a:rPr>
                  <a:t>the similarity between node </a:t>
                </a:r>
                <a:r>
                  <a:rPr lang="en-US" altLang="zh-CN" sz="2000" i="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dirty="0">
                    <a:latin typeface="微软雅黑" panose="020B0503020204020204" pitchFamily="34" charset="-122"/>
                    <a:ea typeface="微软雅黑" panose="020B0503020204020204" pitchFamily="34" charset="-122"/>
                  </a:rPr>
                  <a:t> and </a:t>
                </a:r>
                <a:r>
                  <a:rPr lang="en-US" altLang="zh-CN" sz="2000" i="1" dirty="0">
                    <a:latin typeface="Times New Roman" panose="02020603050405020304" pitchFamily="18" charset="0"/>
                    <a:ea typeface="微软雅黑" panose="020B0503020204020204" pitchFamily="34" charset="-122"/>
                    <a:cs typeface="Times New Roman" panose="02020603050405020304" pitchFamily="18" charset="0"/>
                  </a:rPr>
                  <a:t>j</a:t>
                </a:r>
                <a:endParaRPr lang="zh-CN" altLang="en-US" sz="2400" i="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48413" y="5868638"/>
                <a:ext cx="11121827" cy="871777"/>
              </a:xfrm>
              <a:prstGeom prst="rect">
                <a:avLst/>
              </a:prstGeom>
              <a:blipFill>
                <a:blip r:embed="rId4"/>
                <a:stretch>
                  <a:fillRect l="-493" t="-4196" b="-3497"/>
                </a:stretch>
              </a:blipFill>
            </p:spPr>
            <p:txBody>
              <a:bodyPr/>
              <a:lstStyle/>
              <a:p>
                <a:r>
                  <a:rPr lang="zh-CN" altLang="en-US">
                    <a:noFill/>
                  </a:rPr>
                  <a:t> </a:t>
                </a:r>
              </a:p>
            </p:txBody>
          </p:sp>
        </mc:Fallback>
      </mc:AlternateContent>
      <p:grpSp>
        <p:nvGrpSpPr>
          <p:cNvPr id="6" name="Group 5"/>
          <p:cNvGrpSpPr/>
          <p:nvPr/>
        </p:nvGrpSpPr>
        <p:grpSpPr>
          <a:xfrm>
            <a:off x="442887" y="3633272"/>
            <a:ext cx="5783500" cy="2075398"/>
            <a:chOff x="442887" y="3633272"/>
            <a:chExt cx="5783500" cy="2075398"/>
          </a:xfrm>
        </p:grpSpPr>
        <p:pic>
          <p:nvPicPr>
            <p:cNvPr id="10" name="图片 9"/>
            <p:cNvPicPr>
              <a:picLocks noChangeAspect="1"/>
            </p:cNvPicPr>
            <p:nvPr/>
          </p:nvPicPr>
          <p:blipFill>
            <a:blip r:embed="rId5"/>
            <a:stretch>
              <a:fillRect/>
            </a:stretch>
          </p:blipFill>
          <p:spPr>
            <a:xfrm>
              <a:off x="453042" y="3633272"/>
              <a:ext cx="5773345" cy="1932598"/>
            </a:xfrm>
            <a:prstGeom prst="rect">
              <a:avLst/>
            </a:prstGeom>
          </p:spPr>
        </p:pic>
        <p:sp>
          <p:nvSpPr>
            <p:cNvPr id="12" name="椭圆 11"/>
            <p:cNvSpPr/>
            <p:nvPr/>
          </p:nvSpPr>
          <p:spPr>
            <a:xfrm>
              <a:off x="442887" y="5231984"/>
              <a:ext cx="2826945" cy="4766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94657" y="4438185"/>
              <a:ext cx="4795024" cy="267630"/>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rotWithShape="1">
          <a:blip r:embed="rId6"/>
          <a:srcRect l="3157" r="5188"/>
          <a:stretch/>
        </p:blipFill>
        <p:spPr>
          <a:xfrm>
            <a:off x="61649" y="2214993"/>
            <a:ext cx="5007270" cy="1087256"/>
          </a:xfrm>
          <a:prstGeom prst="rect">
            <a:avLst/>
          </a:prstGeom>
        </p:spPr>
      </p:pic>
      <p:pic>
        <p:nvPicPr>
          <p:cNvPr id="3" name="图片 2"/>
          <p:cNvPicPr>
            <a:picLocks noChangeAspect="1"/>
          </p:cNvPicPr>
          <p:nvPr/>
        </p:nvPicPr>
        <p:blipFill rotWithShape="1">
          <a:blip r:embed="rId7"/>
          <a:srcRect l="2004"/>
          <a:stretch/>
        </p:blipFill>
        <p:spPr>
          <a:xfrm>
            <a:off x="5129516" y="2064522"/>
            <a:ext cx="6959688" cy="1231101"/>
          </a:xfrm>
          <a:prstGeom prst="rect">
            <a:avLst/>
          </a:prstGeom>
        </p:spPr>
      </p:pic>
    </p:spTree>
    <p:extLst>
      <p:ext uri="{BB962C8B-B14F-4D97-AF65-F5344CB8AC3E}">
        <p14:creationId xmlns:p14="http://schemas.microsoft.com/office/powerpoint/2010/main" val="288836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54587" y="4077890"/>
            <a:ext cx="830394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rPr>
              <a:t>Two different views of a character-character interaction graph </a:t>
            </a:r>
          </a:p>
        </p:txBody>
      </p:sp>
      <p:pic>
        <p:nvPicPr>
          <p:cNvPr id="4" name="图片 3"/>
          <p:cNvPicPr>
            <a:picLocks noChangeAspect="1"/>
          </p:cNvPicPr>
          <p:nvPr/>
        </p:nvPicPr>
        <p:blipFill>
          <a:blip r:embed="rId3"/>
          <a:stretch>
            <a:fillRect/>
          </a:stretch>
        </p:blipFill>
        <p:spPr>
          <a:xfrm>
            <a:off x="426813" y="228267"/>
            <a:ext cx="11220450" cy="3676650"/>
          </a:xfrm>
          <a:prstGeom prst="rect">
            <a:avLst/>
          </a:prstGeom>
        </p:spPr>
      </p:pic>
      <p:sp>
        <p:nvSpPr>
          <p:cNvPr id="5" name="矩形 4"/>
          <p:cNvSpPr/>
          <p:nvPr/>
        </p:nvSpPr>
        <p:spPr>
          <a:xfrm>
            <a:off x="2241735" y="4468093"/>
            <a:ext cx="7085145" cy="1015663"/>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0000"/>
                </a:solidFill>
                <a:effectLst/>
                <a:uLnTx/>
                <a:uFillTx/>
                <a:latin typeface="微软雅黑"/>
                <a:ea typeface="微软雅黑 Light"/>
                <a:cs typeface="+mn-cs"/>
              </a:rPr>
              <a:t>Community structure</a:t>
            </a:r>
            <a:r>
              <a:rPr kumimoji="0" lang="en-US" altLang="zh-CN" sz="2000" b="0" i="0" u="none" strike="noStrike" kern="1200" cap="none" spc="0" normalizeH="0" baseline="0" noProof="0" dirty="0">
                <a:ln>
                  <a:noFill/>
                </a:ln>
                <a:solidFill>
                  <a:srgbClr val="000000"/>
                </a:solidFill>
                <a:effectLst/>
                <a:uLnTx/>
                <a:uFillTx/>
                <a:latin typeface="微软雅黑"/>
                <a:ea typeface="微软雅黑 Light"/>
                <a:cs typeface="+mn-cs"/>
              </a:rPr>
              <a:t>:  the</a:t>
            </a:r>
            <a:r>
              <a:rPr kumimoji="0" lang="en-US" altLang="zh-CN" sz="2000" b="0" i="0" u="none" strike="noStrike" kern="1200" cap="none" spc="0" normalizeH="0" noProof="0" dirty="0">
                <a:ln>
                  <a:noFill/>
                </a:ln>
                <a:solidFill>
                  <a:srgbClr val="000000"/>
                </a:solidFill>
                <a:effectLst/>
                <a:uLnTx/>
                <a:uFillTx/>
                <a:latin typeface="微软雅黑"/>
                <a:ea typeface="微软雅黑 Light"/>
                <a:cs typeface="+mn-cs"/>
              </a:rPr>
              <a:t> same community</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Global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endParaRPr kumimoji="0" lang="en-US" altLang="zh-CN" sz="2000" b="0" i="0" u="none" strike="noStrike" kern="1200" cap="none" spc="0" normalizeH="0" baseline="0" noProof="0" dirty="0">
              <a:ln>
                <a:noFill/>
              </a:ln>
              <a:solidFill>
                <a:srgbClr val="000000"/>
              </a:solidFill>
              <a:effectLst/>
              <a:uLnTx/>
              <a:uFillTx/>
              <a:latin typeface="微软雅黑"/>
              <a:ea typeface="微软雅黑 Light"/>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Light"/>
                <a:cs typeface="+mn-cs"/>
              </a:rPr>
              <a:t>Structural equivalence: </a:t>
            </a:r>
            <a:r>
              <a:rPr kumimoji="0" lang="en-US" altLang="zh-CN" sz="2000" b="0" i="0" u="none" strike="noStrike" kern="1200" cap="none" spc="0" normalizeH="0" noProof="0" dirty="0">
                <a:ln>
                  <a:noFill/>
                </a:ln>
                <a:solidFill>
                  <a:srgbClr val="000000"/>
                </a:solidFill>
                <a:effectLst/>
                <a:uLnTx/>
                <a:uFillTx/>
                <a:latin typeface="微软雅黑"/>
                <a:ea typeface="微软雅黑 Light"/>
                <a:cs typeface="+mn-cs"/>
              </a:rPr>
              <a:t> the </a:t>
            </a:r>
            <a:r>
              <a:rPr kumimoji="0" lang="en-US" altLang="zh-CN" sz="2000" b="0" i="0" u="none" strike="noStrike" kern="1200" cap="none" spc="0" normalizeH="0" noProof="0" dirty="0" err="1">
                <a:ln>
                  <a:noFill/>
                </a:ln>
                <a:solidFill>
                  <a:srgbClr val="000000"/>
                </a:solidFill>
                <a:effectLst/>
                <a:uLnTx/>
                <a:uFillTx/>
                <a:latin typeface="微软雅黑"/>
                <a:ea typeface="微软雅黑 Light"/>
                <a:cs typeface="+mn-cs"/>
              </a:rPr>
              <a:t>sa</a:t>
            </a:r>
            <a:r>
              <a:rPr lang="en-US" altLang="zh-CN" sz="2000" dirty="0">
                <a:solidFill>
                  <a:srgbClr val="000000"/>
                </a:solidFill>
                <a:latin typeface="微软雅黑"/>
                <a:ea typeface="微软雅黑 Light"/>
              </a:rPr>
              <a:t>me role </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r>
              <a:rPr lang="en-US" altLang="zh-CN" sz="2000" dirty="0">
                <a:solidFill>
                  <a:srgbClr val="000000"/>
                </a:solidFill>
                <a:latin typeface="微软雅黑"/>
                <a:ea typeface="微软雅黑"/>
              </a:rPr>
              <a:t>Local</a:t>
            </a:r>
            <a:r>
              <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rPr>
              <a:t>）</a:t>
            </a:r>
            <a:endParaRPr kumimoji="0" lang="zh-CN" altLang="en-US" sz="2000" b="1" i="0" u="none" strike="noStrike" kern="1200" cap="none" spc="0" normalizeH="0" baseline="0" noProof="0" dirty="0">
              <a:ln>
                <a:noFill/>
              </a:ln>
              <a:solidFill>
                <a:srgbClr val="000000"/>
              </a:solidFill>
              <a:effectLst/>
              <a:uLnTx/>
              <a:uFillTx/>
              <a:latin typeface="微软雅黑"/>
              <a:ea typeface="微软雅黑"/>
              <a:cs typeface="+mn-cs"/>
            </a:endParaRPr>
          </a:p>
        </p:txBody>
      </p:sp>
      <p:sp>
        <p:nvSpPr>
          <p:cNvPr id="6" name="矩形 5"/>
          <p:cNvSpPr/>
          <p:nvPr/>
        </p:nvSpPr>
        <p:spPr>
          <a:xfrm>
            <a:off x="910561" y="5654931"/>
            <a:ext cx="10023770" cy="523220"/>
          </a:xfrm>
          <a:prstGeom prst="rect">
            <a:avLst/>
          </a:prstGeom>
        </p:spPr>
        <p:txBody>
          <a:bodyPr wrap="none">
            <a:spAutoFit/>
          </a:bodyPr>
          <a:lstStyle/>
          <a:p>
            <a:r>
              <a:rPr lang="en-US" altLang="zh-CN" sz="2400" b="1" dirty="0">
                <a:latin typeface="+mj-ea"/>
                <a:ea typeface="+mj-ea"/>
              </a:rPr>
              <a:t> </a:t>
            </a:r>
            <a:r>
              <a:rPr lang="en-US" altLang="zh-CN" sz="2800" b="1" dirty="0">
                <a:latin typeface="+mj-ea"/>
                <a:ea typeface="+mj-ea"/>
              </a:rPr>
              <a:t>Real-world networks usually exhibit a mixture of both</a:t>
            </a:r>
            <a:endParaRPr lang="zh-CN" altLang="en-US" dirty="0">
              <a:latin typeface="+mj-ea"/>
              <a:ea typeface="+mj-ea"/>
            </a:endParaRPr>
          </a:p>
        </p:txBody>
      </p:sp>
    </p:spTree>
    <p:extLst>
      <p:ext uri="{BB962C8B-B14F-4D97-AF65-F5344CB8AC3E}">
        <p14:creationId xmlns:p14="http://schemas.microsoft.com/office/powerpoint/2010/main" val="93683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78839" y="1057548"/>
            <a:ext cx="10946965" cy="73866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800" dirty="0">
                <a:latin typeface="+mj-lt"/>
              </a:rPr>
              <a:t>Community structure</a:t>
            </a:r>
            <a:r>
              <a:rPr lang="en-US" altLang="zh-CN" sz="2800" dirty="0">
                <a:latin typeface="+mj-lt"/>
              </a:rPr>
              <a:t>:  the adjacent matrix W </a:t>
            </a:r>
          </a:p>
        </p:txBody>
      </p:sp>
      <p:pic>
        <p:nvPicPr>
          <p:cNvPr id="12" name="图片 11"/>
          <p:cNvPicPr>
            <a:picLocks noChangeAspect="1"/>
          </p:cNvPicPr>
          <p:nvPr/>
        </p:nvPicPr>
        <p:blipFill>
          <a:blip r:embed="rId3"/>
          <a:stretch>
            <a:fillRect/>
          </a:stretch>
        </p:blipFill>
        <p:spPr>
          <a:xfrm>
            <a:off x="5972682" y="2594551"/>
            <a:ext cx="5959425" cy="1891378"/>
          </a:xfrm>
          <a:prstGeom prst="rect">
            <a:avLst/>
          </a:prstGeom>
        </p:spPr>
      </p:pic>
      <p:pic>
        <p:nvPicPr>
          <p:cNvPr id="13" name="图片 12"/>
          <p:cNvPicPr>
            <a:picLocks noChangeAspect="1"/>
          </p:cNvPicPr>
          <p:nvPr/>
        </p:nvPicPr>
        <p:blipFill>
          <a:blip r:embed="rId4"/>
          <a:stretch>
            <a:fillRect/>
          </a:stretch>
        </p:blipFill>
        <p:spPr>
          <a:xfrm>
            <a:off x="5918742" y="4723696"/>
            <a:ext cx="6067306" cy="1379764"/>
          </a:xfrm>
          <a:prstGeom prst="rect">
            <a:avLst/>
          </a:prstGeom>
        </p:spPr>
      </p:pic>
      <p:pic>
        <p:nvPicPr>
          <p:cNvPr id="3" name="图片 2"/>
          <p:cNvPicPr>
            <a:picLocks noChangeAspect="1"/>
          </p:cNvPicPr>
          <p:nvPr/>
        </p:nvPicPr>
        <p:blipFill rotWithShape="1">
          <a:blip r:embed="rId5"/>
          <a:srcRect r="51742"/>
          <a:stretch/>
        </p:blipFill>
        <p:spPr>
          <a:xfrm>
            <a:off x="203685" y="1986938"/>
            <a:ext cx="5805438" cy="3940287"/>
          </a:xfrm>
          <a:prstGeom prst="rect">
            <a:avLst/>
          </a:prstGeom>
        </p:spPr>
      </p:pic>
      <p:sp>
        <p:nvSpPr>
          <p:cNvPr id="14" name="文本框 13"/>
          <p:cNvSpPr txBox="1"/>
          <p:nvPr/>
        </p:nvSpPr>
        <p:spPr>
          <a:xfrm>
            <a:off x="5863663" y="6155390"/>
            <a:ext cx="65640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U</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rPr>
              <a:t>community structures embedding</a:t>
            </a:r>
            <a:endPar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a:cs typeface="Times New Roman" panose="02020603050405020304" pitchFamily="18" charset="0"/>
            </a:endParaRPr>
          </a:p>
        </p:txBody>
      </p:sp>
      <p:sp>
        <p:nvSpPr>
          <p:cNvPr id="4" name="文本框 3"/>
          <p:cNvSpPr txBox="1"/>
          <p:nvPr/>
        </p:nvSpPr>
        <p:spPr>
          <a:xfrm>
            <a:off x="6563184" y="1875246"/>
            <a:ext cx="4099035" cy="830997"/>
          </a:xfrm>
          <a:prstGeom prst="rect">
            <a:avLst/>
          </a:prstGeom>
          <a:noFill/>
        </p:spPr>
        <p:txBody>
          <a:bodyPr wrap="square" rtlCol="0">
            <a:spAutoFit/>
          </a:bodyPr>
          <a:lstStyle/>
          <a:p>
            <a:pPr algn="ctr"/>
            <a:r>
              <a:rPr lang="en-US" altLang="zh-CN" sz="2400" b="1" dirty="0">
                <a:latin typeface="Calibri" panose="020F0502020204030204" pitchFamily="34" charset="0"/>
                <a:ea typeface="+mj-ea"/>
                <a:cs typeface="Calibri" panose="020F0502020204030204" pitchFamily="34" charset="0"/>
              </a:rPr>
              <a:t>Highly interconnected should be embedded closely together</a:t>
            </a:r>
            <a:endParaRPr lang="zh-CN" altLang="en-US" sz="2400" b="1" dirty="0">
              <a:latin typeface="Calibri" panose="020F0502020204030204" pitchFamily="34" charset="0"/>
              <a:ea typeface="+mj-ea"/>
              <a:cs typeface="Calibri" panose="020F0502020204030204" pitchFamily="34" charset="0"/>
            </a:endParaRPr>
          </a:p>
        </p:txBody>
      </p:sp>
      <p:sp>
        <p:nvSpPr>
          <p:cNvPr id="10" name="文本占位符 1"/>
          <p:cNvSpPr>
            <a:spLocks noGrp="1"/>
          </p:cNvSpPr>
          <p:nvPr>
            <p:ph type="body" sz="quarter" idx="10"/>
          </p:nvPr>
        </p:nvSpPr>
        <p:spPr>
          <a:xfrm>
            <a:off x="189634" y="325559"/>
            <a:ext cx="8695286" cy="416571"/>
          </a:xfrm>
        </p:spPr>
        <p:txBody>
          <a:bodyPr>
            <a:noAutofit/>
          </a:bodyPr>
          <a:lstStyle/>
          <a:p>
            <a:r>
              <a:rPr lang="en-US" altLang="zh-CN" sz="4000" b="1" dirty="0">
                <a:solidFill>
                  <a:schemeClr val="tx2"/>
                </a:solidFill>
                <a:latin typeface="Calibri" panose="020F0502020204030204" pitchFamily="34" charset="0"/>
                <a:cs typeface="Calibri" panose="020F0502020204030204" pitchFamily="34" charset="0"/>
              </a:rPr>
              <a:t>Community-Preserving Formulation</a:t>
            </a:r>
            <a:endParaRPr lang="zh-CN" altLang="en-US" sz="4000" b="1"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002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97481"/>
            <a:ext cx="9619341" cy="416571"/>
          </a:xfrm>
        </p:spPr>
        <p:txBody>
          <a:bodyPr>
            <a:noAutofit/>
          </a:bodyPr>
          <a:lstStyle/>
          <a:p>
            <a:r>
              <a:rPr lang="en-US" altLang="zh-CN" sz="4000" b="1" dirty="0">
                <a:solidFill>
                  <a:schemeClr val="accent1">
                    <a:lumMod val="75000"/>
                  </a:schemeClr>
                </a:solidFill>
                <a:latin typeface="微软雅黑" panose="020B0503020204020204" pitchFamily="34" charset="-122"/>
                <a:ea typeface="微软雅黑" panose="020B0503020204020204" pitchFamily="34" charset="-122"/>
              </a:rPr>
              <a:t>The Hybrid Embedding Method</a:t>
            </a:r>
          </a:p>
        </p:txBody>
      </p:sp>
      <p:pic>
        <p:nvPicPr>
          <p:cNvPr id="11" name="图片 10"/>
          <p:cNvPicPr>
            <a:picLocks noChangeAspect="1"/>
          </p:cNvPicPr>
          <p:nvPr/>
        </p:nvPicPr>
        <p:blipFill>
          <a:blip r:embed="rId3"/>
          <a:stretch>
            <a:fillRect/>
          </a:stretch>
        </p:blipFill>
        <p:spPr>
          <a:xfrm>
            <a:off x="145574" y="2042516"/>
            <a:ext cx="6067306" cy="1379764"/>
          </a:xfrm>
          <a:prstGeom prst="rect">
            <a:avLst/>
          </a:prstGeom>
        </p:spPr>
      </p:pic>
      <p:sp>
        <p:nvSpPr>
          <p:cNvPr id="3" name="文本框 2"/>
          <p:cNvSpPr txBox="1"/>
          <p:nvPr/>
        </p:nvSpPr>
        <p:spPr>
          <a:xfrm>
            <a:off x="271419" y="1152607"/>
            <a:ext cx="4181914" cy="461665"/>
          </a:xfrm>
          <a:prstGeom prst="rect">
            <a:avLst/>
          </a:prstGeom>
          <a:noFill/>
        </p:spPr>
        <p:txBody>
          <a:bodyPr wrap="none" rtlCol="0">
            <a:spAutoFit/>
          </a:bodyPr>
          <a:lstStyle/>
          <a:p>
            <a:pPr lvl="0">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For </a:t>
            </a:r>
            <a:r>
              <a:rPr kumimoji="0" lang="en-US" altLang="zh-CN" sz="2000" b="1" i="0" u="none" strike="noStrike" kern="1200" cap="none" spc="0" normalizeH="0" baseline="0" noProof="0" dirty="0">
                <a:ln>
                  <a:noFill/>
                </a:ln>
                <a:solidFill>
                  <a:schemeClr val="accent1">
                    <a:lumMod val="75000"/>
                  </a:schemeClr>
                </a:solidFill>
                <a:effectLst/>
                <a:uLnTx/>
                <a:uFillTx/>
                <a:latin typeface="微软雅黑"/>
                <a:ea typeface="微软雅黑"/>
                <a:cs typeface="+mn-cs"/>
              </a:rPr>
              <a:t>community structures </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r>
              <a:rPr lang="en-US" altLang="zh-CN" sz="2400" i="1" dirty="0">
                <a:latin typeface="Calisto MT" panose="02040603050505030304" pitchFamily="18" charset="0"/>
              </a:rPr>
              <a:t>W</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 :</a:t>
            </a:r>
            <a:endPar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endParaRPr>
          </a:p>
        </p:txBody>
      </p:sp>
      <p:pic>
        <p:nvPicPr>
          <p:cNvPr id="13" name="图片 12"/>
          <p:cNvPicPr>
            <a:picLocks noChangeAspect="1"/>
          </p:cNvPicPr>
          <p:nvPr/>
        </p:nvPicPr>
        <p:blipFill>
          <a:blip r:embed="rId4"/>
          <a:stretch>
            <a:fillRect/>
          </a:stretch>
        </p:blipFill>
        <p:spPr>
          <a:xfrm>
            <a:off x="293957" y="4622610"/>
            <a:ext cx="5770539" cy="1354800"/>
          </a:xfrm>
          <a:prstGeom prst="rect">
            <a:avLst/>
          </a:prstGeom>
        </p:spPr>
      </p:pic>
      <p:sp>
        <p:nvSpPr>
          <p:cNvPr id="14" name="矩形 13"/>
          <p:cNvSpPr/>
          <p:nvPr/>
        </p:nvSpPr>
        <p:spPr>
          <a:xfrm>
            <a:off x="293957" y="3795350"/>
            <a:ext cx="4110036" cy="461665"/>
          </a:xfrm>
          <a:prstGeom prst="rect">
            <a:avLst/>
          </a:prstGeom>
        </p:spPr>
        <p:txBody>
          <a:bodyPr wrap="none">
            <a:spAutoFit/>
          </a:bodyPr>
          <a:lstStyle/>
          <a:p>
            <a:pPr lvl="0">
              <a:defRPr/>
            </a:pP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For </a:t>
            </a:r>
            <a:r>
              <a:rPr kumimoji="0" lang="en-US" altLang="zh-CN" sz="2000" b="1" i="0" u="none" strike="noStrike" kern="1200" cap="none" spc="0" normalizeH="0" baseline="0" noProof="0" dirty="0">
                <a:ln>
                  <a:noFill/>
                </a:ln>
                <a:solidFill>
                  <a:schemeClr val="accent1">
                    <a:lumMod val="75000"/>
                  </a:schemeClr>
                </a:solidFill>
                <a:effectLst/>
                <a:uLnTx/>
                <a:uFillTx/>
                <a:latin typeface="微软雅黑"/>
                <a:ea typeface="微软雅黑"/>
              </a:rPr>
              <a:t>structural </a:t>
            </a:r>
            <a:r>
              <a:rPr lang="en-US" altLang="zh-CN" sz="2000" b="1" dirty="0">
                <a:solidFill>
                  <a:schemeClr val="accent1">
                    <a:lumMod val="75000"/>
                  </a:schemeClr>
                </a:solidFill>
                <a:latin typeface="微软雅黑"/>
                <a:ea typeface="微软雅黑"/>
              </a:rPr>
              <a:t>equivalence </a:t>
            </a:r>
            <a:r>
              <a:rPr lang="en-US" altLang="zh-CN" sz="2000" dirty="0">
                <a:solidFill>
                  <a:srgbClr val="000000"/>
                </a:solidFill>
                <a:latin typeface="微软雅黑"/>
                <a:ea typeface="微软雅黑"/>
              </a:rPr>
              <a:t>(</a:t>
            </a:r>
            <a:r>
              <a:rPr lang="en-US" altLang="zh-CN" sz="2400" i="1" dirty="0">
                <a:latin typeface="Cambria Math" panose="02040503050406030204" pitchFamily="18" charset="0"/>
                <a:ea typeface="Cambria Math" panose="02040503050406030204" pitchFamily="18" charset="0"/>
              </a:rPr>
              <a:t>S </a:t>
            </a:r>
            <a:r>
              <a:rPr lang="en-US" altLang="zh-CN" sz="2000" dirty="0">
                <a:solidFill>
                  <a:srgbClr val="000000"/>
                </a:solidFill>
                <a:latin typeface="微软雅黑"/>
                <a:ea typeface="微软雅黑"/>
              </a:rPr>
              <a:t>) </a:t>
            </a:r>
            <a:r>
              <a:rPr kumimoji="0" lang="en-US" altLang="zh-CN" sz="2000" b="0" i="0" u="none" strike="noStrike" kern="1200" cap="none" spc="0" normalizeH="0" baseline="0" noProof="0" dirty="0">
                <a:ln>
                  <a:noFill/>
                </a:ln>
                <a:solidFill>
                  <a:srgbClr val="000000"/>
                </a:solidFill>
                <a:effectLst/>
                <a:uLnTx/>
                <a:uFillTx/>
                <a:latin typeface="微软雅黑"/>
                <a:ea typeface="微软雅黑"/>
                <a:cs typeface="+mn-cs"/>
              </a:rPr>
              <a:t>:</a:t>
            </a:r>
            <a:endParaRPr kumimoji="0" lang="zh-CN" altLang="en-US" sz="2000" b="0" i="0" u="none" strike="noStrike" kern="1200" cap="none" spc="0" normalizeH="0" baseline="0" noProof="0" dirty="0">
              <a:ln>
                <a:noFill/>
              </a:ln>
              <a:solidFill>
                <a:srgbClr val="000000"/>
              </a:solidFill>
              <a:effectLst/>
              <a:uLnTx/>
              <a:uFillTx/>
              <a:latin typeface="微软雅黑"/>
              <a:ea typeface="微软雅黑"/>
              <a:cs typeface="+mn-cs"/>
            </a:endParaRPr>
          </a:p>
        </p:txBody>
      </p:sp>
      <p:grpSp>
        <p:nvGrpSpPr>
          <p:cNvPr id="18" name="组合 17"/>
          <p:cNvGrpSpPr/>
          <p:nvPr/>
        </p:nvGrpSpPr>
        <p:grpSpPr>
          <a:xfrm>
            <a:off x="6064496" y="3189719"/>
            <a:ext cx="6011612" cy="1473613"/>
            <a:chOff x="6180388" y="4700867"/>
            <a:chExt cx="6011612" cy="1473613"/>
          </a:xfrm>
        </p:grpSpPr>
        <p:pic>
          <p:nvPicPr>
            <p:cNvPr id="17" name="图片 16"/>
            <p:cNvPicPr>
              <a:picLocks noChangeAspect="1"/>
            </p:cNvPicPr>
            <p:nvPr/>
          </p:nvPicPr>
          <p:blipFill>
            <a:blip r:embed="rId5"/>
            <a:stretch>
              <a:fillRect/>
            </a:stretch>
          </p:blipFill>
          <p:spPr>
            <a:xfrm>
              <a:off x="6180388" y="5100977"/>
              <a:ext cx="6011612" cy="1073503"/>
            </a:xfrm>
            <a:prstGeom prst="rect">
              <a:avLst/>
            </a:prstGeom>
          </p:spPr>
        </p:pic>
        <p:sp>
          <p:nvSpPr>
            <p:cNvPr id="5" name="矩形 4"/>
            <p:cNvSpPr/>
            <p:nvPr/>
          </p:nvSpPr>
          <p:spPr>
            <a:xfrm>
              <a:off x="6421353" y="4700867"/>
              <a:ext cx="397621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accent1">
                      <a:lumMod val="75000"/>
                    </a:schemeClr>
                  </a:solidFill>
                  <a:effectLst/>
                  <a:uLnTx/>
                  <a:uFillTx/>
                  <a:latin typeface="微软雅黑"/>
                  <a:ea typeface="微软雅黑"/>
                  <a:cs typeface="+mn-cs"/>
                </a:rPr>
                <a:t>The</a:t>
              </a:r>
              <a:r>
                <a:rPr kumimoji="0" lang="en-US" altLang="zh-CN" sz="2000" b="1" i="0" u="none" strike="noStrike" kern="1200" cap="none" spc="0" normalizeH="0" noProof="0" dirty="0">
                  <a:ln>
                    <a:noFill/>
                  </a:ln>
                  <a:solidFill>
                    <a:schemeClr val="accent1">
                      <a:lumMod val="75000"/>
                    </a:schemeClr>
                  </a:solidFill>
                  <a:effectLst/>
                  <a:uLnTx/>
                  <a:uFillTx/>
                  <a:latin typeface="微软雅黑"/>
                  <a:ea typeface="微软雅黑"/>
                  <a:cs typeface="+mn-cs"/>
                </a:rPr>
                <a:t> final objective function</a:t>
              </a:r>
              <a:r>
                <a:rPr kumimoji="0" lang="zh-CN" altLang="en-US" sz="2000" b="1" i="0" u="none" strike="noStrike" kern="1200" cap="none" spc="0" normalizeH="0" baseline="0" noProof="0" dirty="0">
                  <a:ln>
                    <a:noFill/>
                  </a:ln>
                  <a:solidFill>
                    <a:schemeClr val="accent1">
                      <a:lumMod val="75000"/>
                    </a:schemeClr>
                  </a:solidFill>
                  <a:effectLst/>
                  <a:uLnTx/>
                  <a:uFillTx/>
                  <a:latin typeface="微软雅黑"/>
                  <a:ea typeface="微软雅黑"/>
                  <a:cs typeface="+mn-cs"/>
                </a:rPr>
                <a:t>：</a:t>
              </a:r>
            </a:p>
          </p:txBody>
        </p:sp>
      </p:grpSp>
      <p:sp>
        <p:nvSpPr>
          <p:cNvPr id="6" name="文本框 5"/>
          <p:cNvSpPr txBox="1"/>
          <p:nvPr/>
        </p:nvSpPr>
        <p:spPr>
          <a:xfrm>
            <a:off x="6674065" y="5011687"/>
            <a:ext cx="540204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a:ea typeface="微软雅黑"/>
                <a:cs typeface="+mn-cs"/>
              </a:rPr>
              <a:t>U</a:t>
            </a:r>
            <a:r>
              <a:rPr kumimoji="0" lang="zh-CN" altLang="en-US" sz="2000" b="0" i="0" u="none" strike="noStrike" kern="1200" cap="none" spc="0" normalizeH="0" baseline="0" noProof="0" dirty="0">
                <a:ln>
                  <a:noFill/>
                </a:ln>
                <a:solidFill>
                  <a:srgbClr val="002060"/>
                </a:solidFill>
                <a:effectLst/>
                <a:uLnTx/>
                <a:uFillTx/>
                <a:latin typeface="微软雅黑"/>
                <a:ea typeface="微软雅黑"/>
                <a:cs typeface="+mn-cs"/>
              </a:rPr>
              <a:t>：</a:t>
            </a:r>
            <a:r>
              <a:rPr kumimoji="0" lang="en-US" altLang="zh-CN" sz="2000" b="0" i="0" u="none" strike="noStrike" kern="1200" cap="none" spc="0" normalizeH="0" baseline="0" noProof="0" dirty="0">
                <a:ln>
                  <a:noFill/>
                </a:ln>
                <a:solidFill>
                  <a:srgbClr val="002060"/>
                </a:solidFill>
                <a:effectLst/>
                <a:uLnTx/>
                <a:uFillTx/>
                <a:latin typeface="微软雅黑"/>
                <a:ea typeface="微软雅黑"/>
                <a:cs typeface="+mn-cs"/>
              </a:rPr>
              <a:t>Community structures embedding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a:ea typeface="微软雅黑"/>
                <a:cs typeface="+mn-cs"/>
              </a:rPr>
              <a:t>G</a:t>
            </a:r>
            <a:r>
              <a:rPr kumimoji="0" lang="en-US" altLang="zh-CN" sz="2000" b="0" i="0" u="none" strike="noStrike" kern="1200" cap="none" spc="0" normalizeH="0" baseline="0" noProof="0" dirty="0">
                <a:ln>
                  <a:noFill/>
                </a:ln>
                <a:solidFill>
                  <a:srgbClr val="002060"/>
                </a:solidFill>
                <a:effectLst/>
                <a:uLnTx/>
                <a:uFillTx/>
                <a:latin typeface="微软雅黑"/>
                <a:ea typeface="微软雅黑"/>
                <a:cs typeface="+mn-cs"/>
              </a:rPr>
              <a:t>:  Structural equivalences embedding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2060"/>
                </a:solidFill>
                <a:effectLst/>
                <a:uLnTx/>
                <a:uFillTx/>
                <a:latin typeface="微软雅黑"/>
                <a:ea typeface="微软雅黑"/>
                <a:cs typeface="+mn-cs"/>
              </a:rPr>
              <a:t>H</a:t>
            </a:r>
            <a:r>
              <a:rPr kumimoji="0" lang="en-US" altLang="zh-CN" sz="2000" b="0" i="0" u="none" strike="noStrike" kern="1200" cap="none" spc="0" normalizeH="0" baseline="0" noProof="0" dirty="0">
                <a:ln>
                  <a:noFill/>
                </a:ln>
                <a:solidFill>
                  <a:srgbClr val="002060"/>
                </a:solidFill>
                <a:effectLst/>
                <a:uLnTx/>
                <a:uFillTx/>
                <a:latin typeface="微软雅黑"/>
                <a:ea typeface="微软雅黑"/>
                <a:cs typeface="+mn-cs"/>
              </a:rPr>
              <a:t>:  The final embedding</a:t>
            </a:r>
          </a:p>
        </p:txBody>
      </p:sp>
      <p:grpSp>
        <p:nvGrpSpPr>
          <p:cNvPr id="7" name="组合 6"/>
          <p:cNvGrpSpPr/>
          <p:nvPr/>
        </p:nvGrpSpPr>
        <p:grpSpPr>
          <a:xfrm>
            <a:off x="6275411" y="1066596"/>
            <a:ext cx="5800697" cy="1695130"/>
            <a:chOff x="6275411" y="1066596"/>
            <a:chExt cx="5800697" cy="1695130"/>
          </a:xfrm>
        </p:grpSpPr>
        <p:pic>
          <p:nvPicPr>
            <p:cNvPr id="16" name="图片 15"/>
            <p:cNvPicPr>
              <a:picLocks noChangeAspect="1"/>
            </p:cNvPicPr>
            <p:nvPr/>
          </p:nvPicPr>
          <p:blipFill rotWithShape="1">
            <a:blip r:embed="rId6"/>
            <a:srcRect t="43888"/>
            <a:stretch/>
          </p:blipFill>
          <p:spPr>
            <a:xfrm>
              <a:off x="6275412" y="1626915"/>
              <a:ext cx="5800696" cy="1134811"/>
            </a:xfrm>
            <a:prstGeom prst="rect">
              <a:avLst/>
            </a:prstGeom>
          </p:spPr>
        </p:pic>
        <p:sp>
          <p:nvSpPr>
            <p:cNvPr id="4" name="文本框 3"/>
            <p:cNvSpPr txBox="1"/>
            <p:nvPr/>
          </p:nvSpPr>
          <p:spPr>
            <a:xfrm>
              <a:off x="6275411" y="1066596"/>
              <a:ext cx="5664951" cy="707886"/>
            </a:xfrm>
            <a:prstGeom prst="rect">
              <a:avLst/>
            </a:prstGeom>
            <a:noFill/>
          </p:spPr>
          <p:txBody>
            <a:bodyPr wrap="square" rtlCol="0">
              <a:spAutoFit/>
            </a:bodyPr>
            <a:lstStyle/>
            <a:p>
              <a:r>
                <a:rPr lang="en-US" altLang="zh-CN" sz="2000" dirty="0">
                  <a:latin typeface="+mj-ea"/>
                  <a:ea typeface="+mj-ea"/>
                </a:rPr>
                <a:t>Project </a:t>
              </a:r>
              <a:r>
                <a:rPr lang="en-US" altLang="zh-CN" sz="2000" b="1" dirty="0">
                  <a:latin typeface="+mj-ea"/>
                  <a:ea typeface="+mj-ea"/>
                </a:rPr>
                <a:t>U </a:t>
              </a:r>
              <a:r>
                <a:rPr lang="en-US" altLang="zh-CN" sz="2000" dirty="0">
                  <a:latin typeface="+mj-ea"/>
                  <a:ea typeface="+mj-ea"/>
                </a:rPr>
                <a:t>and </a:t>
              </a:r>
              <a:r>
                <a:rPr lang="en-US" altLang="zh-CN" sz="2000" b="1" dirty="0">
                  <a:latin typeface="+mj-ea"/>
                  <a:ea typeface="+mj-ea"/>
                </a:rPr>
                <a:t>V </a:t>
              </a:r>
              <a:r>
                <a:rPr lang="en-US" altLang="zh-CN" sz="2000" dirty="0">
                  <a:latin typeface="+mj-ea"/>
                  <a:ea typeface="+mj-ea"/>
                </a:rPr>
                <a:t>into a </a:t>
              </a:r>
              <a:r>
                <a:rPr lang="en-US" altLang="zh-CN" sz="2000" b="1" dirty="0">
                  <a:solidFill>
                    <a:schemeClr val="accent1">
                      <a:lumMod val="75000"/>
                    </a:schemeClr>
                  </a:solidFill>
                  <a:latin typeface="+mj-ea"/>
                  <a:ea typeface="+mj-ea"/>
                </a:rPr>
                <a:t>unified embedding space</a:t>
              </a:r>
              <a:r>
                <a:rPr lang="en-US" altLang="zh-CN" sz="2000" dirty="0">
                  <a:latin typeface="+mj-ea"/>
                  <a:ea typeface="+mj-ea"/>
                </a:rPr>
                <a:t>:</a:t>
              </a:r>
              <a:endParaRPr lang="zh-CN" altLang="en-US" sz="2000" dirty="0">
                <a:latin typeface="+mj-ea"/>
                <a:ea typeface="+mj-ea"/>
              </a:endParaRPr>
            </a:p>
          </p:txBody>
        </p:sp>
      </p:grpSp>
    </p:spTree>
    <p:extLst>
      <p:ext uri="{BB962C8B-B14F-4D97-AF65-F5344CB8AC3E}">
        <p14:creationId xmlns:p14="http://schemas.microsoft.com/office/powerpoint/2010/main" val="313126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408438"/>
            <a:ext cx="6557333" cy="416571"/>
          </a:xfrm>
        </p:spPr>
        <p:txBody>
          <a:bodyPr>
            <a:noAutofit/>
          </a:bodyPr>
          <a:lstStyle/>
          <a:p>
            <a:r>
              <a:rPr lang="en-US" altLang="zh-CN" sz="4000" b="1" dirty="0">
                <a:solidFill>
                  <a:schemeClr val="accent1">
                    <a:lumMod val="75000"/>
                  </a:schemeClr>
                </a:solidFill>
                <a:latin typeface="Calibri" panose="020F0502020204030204" pitchFamily="34" charset="0"/>
                <a:ea typeface="微软雅黑" panose="020B0503020204020204" pitchFamily="34" charset="-122"/>
                <a:cs typeface="Calibri" panose="020F0502020204030204" pitchFamily="34" charset="0"/>
              </a:rPr>
              <a:t>The Learning Algorithm</a:t>
            </a:r>
          </a:p>
        </p:txBody>
      </p:sp>
      <p:pic>
        <p:nvPicPr>
          <p:cNvPr id="4" name="图片 3"/>
          <p:cNvPicPr>
            <a:picLocks noChangeAspect="1"/>
          </p:cNvPicPr>
          <p:nvPr/>
        </p:nvPicPr>
        <p:blipFill>
          <a:blip r:embed="rId3"/>
          <a:stretch>
            <a:fillRect/>
          </a:stretch>
        </p:blipFill>
        <p:spPr>
          <a:xfrm>
            <a:off x="728615" y="4462888"/>
            <a:ext cx="4797829" cy="2003913"/>
          </a:xfrm>
          <a:prstGeom prst="rect">
            <a:avLst/>
          </a:prstGeom>
        </p:spPr>
      </p:pic>
      <p:pic>
        <p:nvPicPr>
          <p:cNvPr id="5" name="图片 4"/>
          <p:cNvPicPr>
            <a:picLocks noChangeAspect="1"/>
          </p:cNvPicPr>
          <p:nvPr/>
        </p:nvPicPr>
        <p:blipFill>
          <a:blip r:embed="rId4"/>
          <a:stretch>
            <a:fillRect/>
          </a:stretch>
        </p:blipFill>
        <p:spPr>
          <a:xfrm>
            <a:off x="6159080" y="1767829"/>
            <a:ext cx="5895760" cy="4359099"/>
          </a:xfrm>
          <a:prstGeom prst="rect">
            <a:avLst/>
          </a:prstGeom>
        </p:spPr>
      </p:pic>
      <p:pic>
        <p:nvPicPr>
          <p:cNvPr id="6" name="图片 5"/>
          <p:cNvPicPr>
            <a:picLocks noChangeAspect="1"/>
          </p:cNvPicPr>
          <p:nvPr/>
        </p:nvPicPr>
        <p:blipFill>
          <a:blip r:embed="rId5"/>
          <a:stretch>
            <a:fillRect/>
          </a:stretch>
        </p:blipFill>
        <p:spPr>
          <a:xfrm>
            <a:off x="0" y="1361164"/>
            <a:ext cx="6018849" cy="1074280"/>
          </a:xfrm>
          <a:prstGeom prst="rect">
            <a:avLst/>
          </a:prstGeom>
        </p:spPr>
      </p:pic>
      <p:pic>
        <p:nvPicPr>
          <p:cNvPr id="7" name="图片 6"/>
          <p:cNvPicPr>
            <a:picLocks noChangeAspect="1"/>
          </p:cNvPicPr>
          <p:nvPr/>
        </p:nvPicPr>
        <p:blipFill>
          <a:blip r:embed="rId6"/>
          <a:stretch>
            <a:fillRect/>
          </a:stretch>
        </p:blipFill>
        <p:spPr>
          <a:xfrm>
            <a:off x="138695" y="3460432"/>
            <a:ext cx="6018849" cy="973895"/>
          </a:xfrm>
          <a:prstGeom prst="rect">
            <a:avLst/>
          </a:prstGeom>
        </p:spPr>
      </p:pic>
      <p:sp>
        <p:nvSpPr>
          <p:cNvPr id="3" name="矩形 2"/>
          <p:cNvSpPr/>
          <p:nvPr/>
        </p:nvSpPr>
        <p:spPr>
          <a:xfrm>
            <a:off x="1238169" y="2738147"/>
            <a:ext cx="322876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Lagrange multiplier</a:t>
            </a:r>
          </a:p>
        </p:txBody>
      </p:sp>
    </p:spTree>
    <p:extLst>
      <p:ext uri="{BB962C8B-B14F-4D97-AF65-F5344CB8AC3E}">
        <p14:creationId xmlns:p14="http://schemas.microsoft.com/office/powerpoint/2010/main" val="187895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7334" y="346467"/>
            <a:ext cx="9818570" cy="416571"/>
          </a:xfrm>
        </p:spPr>
        <p:txBody>
          <a:bodyPr>
            <a:noAutofit/>
          </a:bodyPr>
          <a:lstStyle/>
          <a:p>
            <a:r>
              <a:rPr lang="en-US" altLang="zh-CN" sz="4000" b="1" dirty="0">
                <a:solidFill>
                  <a:schemeClr val="accent1">
                    <a:lumMod val="75000"/>
                  </a:schemeClr>
                </a:solidFill>
                <a:latin typeface="Calibri" panose="020F0502020204030204" pitchFamily="34" charset="0"/>
                <a:ea typeface="微软雅黑" panose="020B0503020204020204" pitchFamily="34" charset="-122"/>
                <a:cs typeface="Calibri" panose="020F0502020204030204" pitchFamily="34" charset="0"/>
              </a:rPr>
              <a:t>Experiment — Unsupervised clustering</a:t>
            </a:r>
          </a:p>
        </p:txBody>
      </p:sp>
      <p:pic>
        <p:nvPicPr>
          <p:cNvPr id="13" name="图片 12"/>
          <p:cNvPicPr>
            <a:picLocks noChangeAspect="1"/>
          </p:cNvPicPr>
          <p:nvPr/>
        </p:nvPicPr>
        <p:blipFill rotWithShape="1">
          <a:blip r:embed="rId3"/>
          <a:srcRect l="7470" r="3870" b="7705"/>
          <a:stretch/>
        </p:blipFill>
        <p:spPr>
          <a:xfrm>
            <a:off x="224169" y="1199634"/>
            <a:ext cx="11774261" cy="4612595"/>
          </a:xfrm>
          <a:prstGeom prst="rect">
            <a:avLst/>
          </a:prstGeom>
        </p:spPr>
      </p:pic>
      <p:sp>
        <p:nvSpPr>
          <p:cNvPr id="15" name="文本框 14"/>
          <p:cNvSpPr txBox="1"/>
          <p:nvPr/>
        </p:nvSpPr>
        <p:spPr>
          <a:xfrm>
            <a:off x="4091009" y="1182415"/>
            <a:ext cx="4246979" cy="830997"/>
          </a:xfrm>
          <a:prstGeom prst="rect">
            <a:avLst/>
          </a:prstGeom>
          <a:noFill/>
        </p:spPr>
        <p:txBody>
          <a:bodyPr wrap="square" rtlCol="0">
            <a:spAutoFit/>
          </a:bodyPr>
          <a:lstStyle/>
          <a:p>
            <a:pPr algn="ctr"/>
            <a:r>
              <a:rPr lang="en-US" altLang="zh-CN" sz="2400" b="1" dirty="0">
                <a:latin typeface="+mj-lt"/>
                <a:ea typeface="微软雅黑" panose="020B0503020204020204" pitchFamily="34" charset="-122"/>
              </a:rPr>
              <a:t>Run clustering method on the final embedding</a:t>
            </a:r>
            <a:endParaRPr lang="zh-CN" altLang="en-US" sz="2400" b="1" dirty="0">
              <a:latin typeface="+mj-lt"/>
              <a:ea typeface="微软雅黑" panose="020B0503020204020204" pitchFamily="34" charset="-122"/>
            </a:endParaRPr>
          </a:p>
        </p:txBody>
      </p:sp>
      <p:sp>
        <p:nvSpPr>
          <p:cNvPr id="16" name="文本框 15"/>
          <p:cNvSpPr txBox="1"/>
          <p:nvPr/>
        </p:nvSpPr>
        <p:spPr>
          <a:xfrm>
            <a:off x="2130893" y="3805023"/>
            <a:ext cx="1841298" cy="707886"/>
          </a:xfrm>
          <a:prstGeom prst="rect">
            <a:avLst/>
          </a:prstGeom>
          <a:noFill/>
        </p:spPr>
        <p:txBody>
          <a:bodyPr wrap="square" rtlCol="0">
            <a:spAutoFit/>
          </a:bodyPr>
          <a:lstStyle/>
          <a:p>
            <a:pPr algn="ctr"/>
            <a:r>
              <a:rPr lang="en-US" altLang="zh-CN" sz="2000" dirty="0">
                <a:latin typeface="+mj-ea"/>
                <a:ea typeface="+mj-ea"/>
              </a:rPr>
              <a:t>Different  communities</a:t>
            </a:r>
            <a:endParaRPr lang="zh-CN" altLang="en-US" sz="2000" dirty="0">
              <a:latin typeface="+mj-ea"/>
              <a:ea typeface="+mj-ea"/>
            </a:endParaRPr>
          </a:p>
        </p:txBody>
      </p:sp>
      <p:sp>
        <p:nvSpPr>
          <p:cNvPr id="17" name="文本框 16"/>
          <p:cNvSpPr txBox="1"/>
          <p:nvPr/>
        </p:nvSpPr>
        <p:spPr>
          <a:xfrm>
            <a:off x="8337988" y="3756800"/>
            <a:ext cx="1757916" cy="707886"/>
          </a:xfrm>
          <a:prstGeom prst="rect">
            <a:avLst/>
          </a:prstGeom>
          <a:noFill/>
        </p:spPr>
        <p:txBody>
          <a:bodyPr wrap="square" rtlCol="0">
            <a:spAutoFit/>
          </a:bodyPr>
          <a:lstStyle/>
          <a:p>
            <a:pPr algn="ctr"/>
            <a:r>
              <a:rPr lang="en-US" altLang="zh-CN" sz="2000" dirty="0">
                <a:latin typeface="+mj-ea"/>
                <a:ea typeface="+mj-ea"/>
              </a:rPr>
              <a:t>Same</a:t>
            </a:r>
          </a:p>
          <a:p>
            <a:pPr algn="ctr"/>
            <a:r>
              <a:rPr lang="en-US" altLang="zh-CN" sz="2000" dirty="0">
                <a:latin typeface="+mj-ea"/>
                <a:ea typeface="+mj-ea"/>
              </a:rPr>
              <a:t>Community </a:t>
            </a:r>
            <a:endParaRPr lang="zh-CN" altLang="en-US" sz="2000" dirty="0">
              <a:latin typeface="+mj-ea"/>
              <a:ea typeface="+mj-ea"/>
            </a:endParaRPr>
          </a:p>
        </p:txBody>
      </p:sp>
      <p:cxnSp>
        <p:nvCxnSpPr>
          <p:cNvPr id="19" name="直接箭头连接符 18"/>
          <p:cNvCxnSpPr/>
          <p:nvPr/>
        </p:nvCxnSpPr>
        <p:spPr>
          <a:xfrm flipH="1">
            <a:off x="1734207" y="4546717"/>
            <a:ext cx="603090" cy="351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7931310" y="4561965"/>
            <a:ext cx="603090" cy="351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539368" y="4582329"/>
            <a:ext cx="738851" cy="316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9790000" y="4597577"/>
            <a:ext cx="738851" cy="316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500418" y="5760453"/>
            <a:ext cx="2398970" cy="830997"/>
          </a:xfrm>
          <a:prstGeom prst="rect">
            <a:avLst/>
          </a:prstGeom>
          <a:noFill/>
        </p:spPr>
        <p:txBody>
          <a:bodyPr wrap="square" rtlCol="0">
            <a:spAutoFit/>
          </a:bodyPr>
          <a:lstStyle/>
          <a:p>
            <a:pPr algn="ctr"/>
            <a:r>
              <a:rPr lang="en-US" altLang="zh-CN" sz="2400" dirty="0">
                <a:solidFill>
                  <a:srgbClr val="000000"/>
                </a:solidFill>
                <a:latin typeface="微软雅黑"/>
                <a:ea typeface="微软雅黑"/>
              </a:rPr>
              <a:t>community structures</a:t>
            </a:r>
            <a:endParaRPr lang="zh-CN" altLang="en-US" sz="24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8232855" y="5760452"/>
            <a:ext cx="2175510" cy="830997"/>
          </a:xfrm>
          <a:prstGeom prst="rect">
            <a:avLst/>
          </a:prstGeom>
          <a:noFill/>
        </p:spPr>
        <p:txBody>
          <a:bodyPr wrap="square" rtlCol="0">
            <a:spAutoFit/>
          </a:bodyPr>
          <a:lstStyle/>
          <a:p>
            <a:pPr algn="ctr"/>
            <a:r>
              <a:rPr lang="en-US" altLang="zh-CN" sz="2400" dirty="0">
                <a:solidFill>
                  <a:srgbClr val="000000"/>
                </a:solidFill>
                <a:latin typeface="微软雅黑"/>
                <a:ea typeface="微软雅黑"/>
              </a:rPr>
              <a:t>structural equivalence</a:t>
            </a:r>
            <a:endParaRPr lang="zh-CN" altLang="en-US" sz="2400" b="1" dirty="0">
              <a:latin typeface="微软雅黑" panose="020B0503020204020204" pitchFamily="34" charset="-122"/>
              <a:ea typeface="微软雅黑" panose="020B0503020204020204" pitchFamily="34" charset="-122"/>
            </a:endParaRPr>
          </a:p>
        </p:txBody>
      </p:sp>
      <p:cxnSp>
        <p:nvCxnSpPr>
          <p:cNvPr id="6" name="直接箭头连接符 5"/>
          <p:cNvCxnSpPr>
            <a:stCxn id="30" idx="3"/>
            <a:endCxn id="31" idx="1"/>
          </p:cNvCxnSpPr>
          <p:nvPr/>
        </p:nvCxnSpPr>
        <p:spPr>
          <a:xfrm flipV="1">
            <a:off x="3899388" y="6175951"/>
            <a:ext cx="4333467"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527627" y="6198025"/>
            <a:ext cx="1968205" cy="461665"/>
          </a:xfrm>
          <a:prstGeom prst="rect">
            <a:avLst/>
          </a:prstGeom>
          <a:noFill/>
        </p:spPr>
        <p:txBody>
          <a:bodyPr wrap="square" rtlCol="0">
            <a:spAutoFit/>
          </a:bodyPr>
          <a:lstStyle/>
          <a:p>
            <a:r>
              <a:rPr lang="en-US" altLang="zh-CN" sz="2400" b="1" dirty="0">
                <a:latin typeface="+mj-lt"/>
                <a:ea typeface="微软雅黑" panose="020B0503020204020204" pitchFamily="34" charset="-122"/>
              </a:rPr>
              <a:t>flexible</a:t>
            </a:r>
            <a:endParaRPr lang="zh-CN" altLang="en-US" sz="2400" b="1" dirty="0">
              <a:latin typeface="+mj-lt"/>
              <a:ea typeface="微软雅黑" panose="020B0503020204020204" pitchFamily="34" charset="-122"/>
            </a:endParaRPr>
          </a:p>
        </p:txBody>
      </p:sp>
    </p:spTree>
    <p:extLst>
      <p:ext uri="{BB962C8B-B14F-4D97-AF65-F5344CB8AC3E}">
        <p14:creationId xmlns:p14="http://schemas.microsoft.com/office/powerpoint/2010/main" val="61314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670361" y="202735"/>
                <a:ext cx="10531366" cy="840743"/>
              </a:xfrm>
              <a:prstGeom prst="rect">
                <a:avLst/>
              </a:prstGeom>
            </p:spPr>
            <p:txBody>
              <a:bodyPr wrap="square">
                <a:spAutoFit/>
              </a:bodyPr>
              <a:lstStyle/>
              <a:p>
                <a:pPr algn="ctr"/>
                <a:r>
                  <a:rPr lang="en-US" altLang="zh-CN" sz="2800" dirty="0">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he </a:t>
                </a:r>
                <a:r>
                  <a:rPr lang="en-US" altLang="zh-CN" sz="2800" dirty="0">
                    <a:latin typeface="微软雅黑" panose="020B0503020204020204" pitchFamily="34" charset="-122"/>
                    <a:ea typeface="微软雅黑" panose="020B0503020204020204" pitchFamily="34" charset="-122"/>
                  </a:rPr>
                  <a:t>barbell network </a:t>
                </a:r>
                <a:r>
                  <a:rPr lang="zh-CN" altLang="en-US" sz="2800" dirty="0">
                    <a:latin typeface="微软雅黑" panose="020B0503020204020204" pitchFamily="34" charset="-122"/>
                    <a:ea typeface="微软雅黑" panose="020B0503020204020204" pitchFamily="34" charset="-122"/>
                  </a:rPr>
                  <a:t>latent representations in </a:t>
                </a:r>
                <a14:m>
                  <m:oMath xmlns:m="http://schemas.openxmlformats.org/officeDocument/2006/math">
                    <m:sSup>
                      <m:sSupPr>
                        <m:ctrlPr>
                          <a:rPr lang="en-US" altLang="zh-CN" sz="2800" b="1" i="1" smtClean="0">
                            <a:latin typeface="Cambria Math" panose="02040503050406030204" pitchFamily="18" charset="0"/>
                          </a:rPr>
                        </m:ctrlPr>
                      </m:sSupPr>
                      <m:e>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𝑹</m:t>
                        </m:r>
                      </m:e>
                      <m:sup>
                        <m:r>
                          <a:rPr lang="en-US" altLang="zh-CN" sz="2800" b="1" i="1" smtClean="0">
                            <a:latin typeface="Cambria Math" panose="02040503050406030204" pitchFamily="18" charset="0"/>
                          </a:rPr>
                          <m:t>𝟐</m:t>
                        </m:r>
                      </m:sup>
                    </m:sSup>
                    <m:r>
                      <a:rPr lang="en-US" altLang="zh-CN" sz="2800" b="0" i="0" smtClean="0">
                        <a:latin typeface="Cambria Math" panose="02040503050406030204" pitchFamily="18" charset="0"/>
                      </a:rPr>
                      <m:t> </m:t>
                    </m:r>
                  </m:oMath>
                </a14:m>
                <a:endParaRPr lang="en-US" altLang="zh-CN" sz="2800" b="0" dirty="0">
                  <a:latin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set</a:t>
                </a:r>
                <a:r>
                  <a:rPr lang="en-US" altLang="zh-CN" dirty="0">
                    <a:latin typeface="微软雅黑" panose="020B0503020204020204" pitchFamily="34" charset="-122"/>
                    <a:ea typeface="微软雅黑" panose="020B0503020204020204" pitchFamily="34" charset="-122"/>
                  </a:rPr>
                  <a:t>ting</a:t>
                </a:r>
                <a:r>
                  <a:rPr lang="zh-CN" altLang="en-US" dirty="0">
                    <a:latin typeface="微软雅黑" panose="020B0503020204020204" pitchFamily="34" charset="-122"/>
                    <a:ea typeface="微软雅黑" panose="020B0503020204020204" pitchFamily="34" charset="-122"/>
                  </a:rPr>
                  <a:t> the dimention of embedding </a:t>
                </a:r>
                <a:r>
                  <a:rPr lang="zh-CN" altLang="en-US" i="1" dirty="0">
                    <a:latin typeface="Times New Roman" panose="02020603050405020304" pitchFamily="18" charset="0"/>
                    <a:ea typeface="微软雅黑" panose="020B0503020204020204" pitchFamily="34" charset="-122"/>
                    <a:cs typeface="Times New Roman" panose="02020603050405020304" pitchFamily="18" charset="0"/>
                  </a:rPr>
                  <a:t>d </a:t>
                </a:r>
                <a:r>
                  <a:rPr lang="en-US" altLang="zh-CN" i="1" dirty="0">
                    <a:latin typeface="Times New Roman" panose="02020603050405020304" pitchFamily="18" charset="0"/>
                    <a:ea typeface="微软雅黑" panose="020B0503020204020204" pitchFamily="34" charset="-122"/>
                    <a:cs typeface="Times New Roman" panose="02020603050405020304" pitchFamily="18" charset="0"/>
                  </a:rPr>
                  <a:t>= 2</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670361" y="202735"/>
                <a:ext cx="10531366" cy="840743"/>
              </a:xfrm>
              <a:prstGeom prst="rect">
                <a:avLst/>
              </a:prstGeom>
              <a:blipFill>
                <a:blip r:embed="rId3"/>
                <a:stretch>
                  <a:fillRect t="-5797" b="-7246"/>
                </a:stretch>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4"/>
          <a:srcRect t="1763" b="1730"/>
          <a:stretch/>
        </p:blipFill>
        <p:spPr>
          <a:xfrm>
            <a:off x="851336" y="1180112"/>
            <a:ext cx="10350391" cy="5570483"/>
          </a:xfrm>
          <a:prstGeom prst="rect">
            <a:avLst/>
          </a:prstGeom>
        </p:spPr>
      </p:pic>
    </p:spTree>
    <p:extLst>
      <p:ext uri="{BB962C8B-B14F-4D97-AF65-F5344CB8AC3E}">
        <p14:creationId xmlns:p14="http://schemas.microsoft.com/office/powerpoint/2010/main" val="41754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81637"/>
            <a:ext cx="6557333"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Karate Network</a:t>
            </a:r>
          </a:p>
        </p:txBody>
      </p:sp>
      <p:pic>
        <p:nvPicPr>
          <p:cNvPr id="3" name="图片 2"/>
          <p:cNvPicPr>
            <a:picLocks noChangeAspect="1"/>
          </p:cNvPicPr>
          <p:nvPr/>
        </p:nvPicPr>
        <p:blipFill rotWithShape="1">
          <a:blip r:embed="rId3"/>
          <a:srcRect l="3410" r="4751" b="5911"/>
          <a:stretch/>
        </p:blipFill>
        <p:spPr>
          <a:xfrm>
            <a:off x="271419" y="950608"/>
            <a:ext cx="11821527" cy="4981562"/>
          </a:xfrm>
          <a:prstGeom prst="rect">
            <a:avLst/>
          </a:prstGeom>
        </p:spPr>
      </p:pic>
      <p:sp>
        <p:nvSpPr>
          <p:cNvPr id="8" name="文本框 7"/>
          <p:cNvSpPr txBox="1"/>
          <p:nvPr/>
        </p:nvSpPr>
        <p:spPr>
          <a:xfrm>
            <a:off x="3441240" y="5932170"/>
            <a:ext cx="5787820" cy="584775"/>
          </a:xfrm>
          <a:prstGeom prst="rect">
            <a:avLst/>
          </a:prstGeom>
          <a:noFill/>
        </p:spPr>
        <p:txBody>
          <a:bodyPr wrap="square" rtlCol="0">
            <a:spAutoFit/>
          </a:bodyPr>
          <a:lstStyle/>
          <a:p>
            <a:pPr algn="ctr"/>
            <a:r>
              <a:rPr lang="en-US" altLang="zh-CN" sz="3200" dirty="0">
                <a:solidFill>
                  <a:srgbClr val="000000"/>
                </a:solidFill>
                <a:latin typeface="微软雅黑"/>
                <a:ea typeface="微软雅黑"/>
              </a:rPr>
              <a:t>Community structures</a:t>
            </a:r>
            <a:endParaRPr lang="zh-CN" altLang="en-US" sz="3200" b="1" dirty="0">
              <a:latin typeface="微软雅黑" panose="020B0503020204020204" pitchFamily="34" charset="-122"/>
              <a:ea typeface="微软雅黑" panose="020B0503020204020204" pitchFamily="34" charset="-122"/>
            </a:endParaRPr>
          </a:p>
        </p:txBody>
      </p:sp>
      <p:sp>
        <p:nvSpPr>
          <p:cNvPr id="5" name="矩形 4"/>
          <p:cNvSpPr/>
          <p:nvPr/>
        </p:nvSpPr>
        <p:spPr>
          <a:xfrm>
            <a:off x="167741" y="4168750"/>
            <a:ext cx="3421129" cy="461665"/>
          </a:xfrm>
          <a:prstGeom prst="rect">
            <a:avLst/>
          </a:prstGeom>
        </p:spPr>
        <p:txBody>
          <a:bodyPr wrap="none">
            <a:spAutoFit/>
          </a:bodyPr>
          <a:lstStyle/>
          <a:p>
            <a:r>
              <a:rPr lang="en-US" altLang="zh-CN" sz="2400" b="1" dirty="0"/>
              <a:t>Administrator “John A”</a:t>
            </a:r>
            <a:endParaRPr lang="zh-CN" altLang="en-US" sz="2400" b="1" dirty="0"/>
          </a:p>
        </p:txBody>
      </p:sp>
      <p:sp>
        <p:nvSpPr>
          <p:cNvPr id="9" name="矩形 8"/>
          <p:cNvSpPr/>
          <p:nvPr/>
        </p:nvSpPr>
        <p:spPr>
          <a:xfrm>
            <a:off x="4181431" y="1589099"/>
            <a:ext cx="2754280" cy="461665"/>
          </a:xfrm>
          <a:prstGeom prst="rect">
            <a:avLst/>
          </a:prstGeom>
        </p:spPr>
        <p:txBody>
          <a:bodyPr wrap="none">
            <a:spAutoFit/>
          </a:bodyPr>
          <a:lstStyle/>
          <a:p>
            <a:r>
              <a:rPr lang="en-US" altLang="zh-CN" sz="2400" b="1" dirty="0">
                <a:ea typeface="微软雅黑" panose="020B0503020204020204" pitchFamily="34" charset="-122"/>
              </a:rPr>
              <a:t>Instructor “Mr. Hi”</a:t>
            </a:r>
          </a:p>
        </p:txBody>
      </p:sp>
      <p:cxnSp>
        <p:nvCxnSpPr>
          <p:cNvPr id="10" name="直接箭头连接符 9"/>
          <p:cNvCxnSpPr>
            <a:stCxn id="5" idx="0"/>
          </p:cNvCxnSpPr>
          <p:nvPr/>
        </p:nvCxnSpPr>
        <p:spPr>
          <a:xfrm flipV="1">
            <a:off x="1878306" y="2915548"/>
            <a:ext cx="563286" cy="1253202"/>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4864034" y="2050764"/>
            <a:ext cx="694178" cy="128129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44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23545" y="388307"/>
            <a:ext cx="9538625" cy="511667"/>
          </a:xfrm>
        </p:spPr>
        <p:txBody>
          <a:bodyPr>
            <a:noAutofit/>
          </a:bodyPr>
          <a:lstStyle/>
          <a:p>
            <a:r>
              <a:rPr lang="en-US" altLang="zh-CN" sz="4000" b="1" dirty="0">
                <a:solidFill>
                  <a:srgbClr val="002060"/>
                </a:solidFill>
                <a:latin typeface="Calibri" panose="020F0502020204030204" pitchFamily="34" charset="0"/>
                <a:cs typeface="Calibri" panose="020F0502020204030204" pitchFamily="34" charset="0"/>
              </a:rPr>
              <a:t>Complex Networks</a:t>
            </a:r>
          </a:p>
        </p:txBody>
      </p:sp>
      <p:pic>
        <p:nvPicPr>
          <p:cNvPr id="6" name="图片 5"/>
          <p:cNvPicPr>
            <a:picLocks noChangeAspect="1"/>
          </p:cNvPicPr>
          <p:nvPr/>
        </p:nvPicPr>
        <p:blipFill>
          <a:blip r:embed="rId3"/>
          <a:stretch>
            <a:fillRect/>
          </a:stretch>
        </p:blipFill>
        <p:spPr>
          <a:xfrm>
            <a:off x="557124" y="1318437"/>
            <a:ext cx="3264505" cy="3804707"/>
          </a:xfrm>
          <a:prstGeom prst="rect">
            <a:avLst/>
          </a:prstGeom>
        </p:spPr>
      </p:pic>
      <p:pic>
        <p:nvPicPr>
          <p:cNvPr id="3" name="图片 2"/>
          <p:cNvPicPr>
            <a:picLocks noChangeAspect="1"/>
          </p:cNvPicPr>
          <p:nvPr/>
        </p:nvPicPr>
        <p:blipFill>
          <a:blip r:embed="rId4"/>
          <a:stretch>
            <a:fillRect/>
          </a:stretch>
        </p:blipFill>
        <p:spPr>
          <a:xfrm>
            <a:off x="8298836" y="1195965"/>
            <a:ext cx="3025516" cy="3927179"/>
          </a:xfrm>
          <a:prstGeom prst="rect">
            <a:avLst/>
          </a:prstGeom>
        </p:spPr>
      </p:pic>
      <p:pic>
        <p:nvPicPr>
          <p:cNvPr id="8" name="图片 7"/>
          <p:cNvPicPr>
            <a:picLocks noChangeAspect="1"/>
          </p:cNvPicPr>
          <p:nvPr/>
        </p:nvPicPr>
        <p:blipFill>
          <a:blip r:embed="rId5"/>
          <a:stretch>
            <a:fillRect/>
          </a:stretch>
        </p:blipFill>
        <p:spPr>
          <a:xfrm>
            <a:off x="4265456" y="1156771"/>
            <a:ext cx="3701097" cy="3966373"/>
          </a:xfrm>
          <a:prstGeom prst="rect">
            <a:avLst/>
          </a:prstGeom>
        </p:spPr>
      </p:pic>
      <p:sp>
        <p:nvSpPr>
          <p:cNvPr id="9" name="文本框 8"/>
          <p:cNvSpPr txBox="1"/>
          <p:nvPr/>
        </p:nvSpPr>
        <p:spPr>
          <a:xfrm>
            <a:off x="1114096" y="5309758"/>
            <a:ext cx="1857047" cy="400110"/>
          </a:xfrm>
          <a:prstGeom prst="rect">
            <a:avLst/>
          </a:prstGeom>
          <a:noFill/>
        </p:spPr>
        <p:txBody>
          <a:bodyPr wrap="none" rtlCol="0">
            <a:spAutoFit/>
          </a:bodyPr>
          <a:lstStyle/>
          <a:p>
            <a:r>
              <a:rPr lang="en-US" altLang="zh-CN" sz="2000" b="1" dirty="0">
                <a:solidFill>
                  <a:schemeClr val="accent1"/>
                </a:solidFill>
                <a:latin typeface="Calibri" panose="020F0502020204030204" pitchFamily="34" charset="0"/>
                <a:ea typeface="+mj-ea"/>
                <a:cs typeface="Calibri" panose="020F0502020204030204" pitchFamily="34" charset="0"/>
              </a:rPr>
              <a:t>Social networks</a:t>
            </a:r>
            <a:endParaRPr lang="zh-CN" altLang="en-US" sz="2000" b="1" dirty="0">
              <a:solidFill>
                <a:schemeClr val="accent1"/>
              </a:solidFill>
              <a:latin typeface="Calibri" panose="020F0502020204030204" pitchFamily="34" charset="0"/>
              <a:ea typeface="+mj-ea"/>
              <a:cs typeface="Calibri" panose="020F0502020204030204" pitchFamily="34" charset="0"/>
            </a:endParaRPr>
          </a:p>
        </p:txBody>
      </p:sp>
      <p:sp>
        <p:nvSpPr>
          <p:cNvPr id="11" name="文本框 10"/>
          <p:cNvSpPr txBox="1"/>
          <p:nvPr/>
        </p:nvSpPr>
        <p:spPr>
          <a:xfrm>
            <a:off x="4896040" y="5309758"/>
            <a:ext cx="2258823" cy="400110"/>
          </a:xfrm>
          <a:prstGeom prst="rect">
            <a:avLst/>
          </a:prstGeom>
          <a:noFill/>
        </p:spPr>
        <p:txBody>
          <a:bodyPr wrap="none" rtlCol="0">
            <a:spAutoFit/>
          </a:bodyPr>
          <a:lstStyle/>
          <a:p>
            <a:r>
              <a:rPr lang="en-US" altLang="zh-CN" sz="2000" b="1" dirty="0">
                <a:solidFill>
                  <a:schemeClr val="accent1"/>
                </a:solidFill>
                <a:latin typeface="Calibri" panose="020F0502020204030204" pitchFamily="34" charset="0"/>
                <a:ea typeface="+mj-ea"/>
                <a:cs typeface="Calibri" panose="020F0502020204030204" pitchFamily="34" charset="0"/>
              </a:rPr>
              <a:t>Air-traffic networks</a:t>
            </a:r>
            <a:endParaRPr lang="zh-CN" altLang="en-US" sz="2000" b="1" dirty="0">
              <a:solidFill>
                <a:schemeClr val="accent1"/>
              </a:solidFill>
              <a:latin typeface="Calibri" panose="020F0502020204030204" pitchFamily="34" charset="0"/>
              <a:ea typeface="+mj-ea"/>
              <a:cs typeface="Calibri" panose="020F0502020204030204" pitchFamily="34" charset="0"/>
            </a:endParaRPr>
          </a:p>
        </p:txBody>
      </p:sp>
      <p:sp>
        <p:nvSpPr>
          <p:cNvPr id="12" name="矩形 11"/>
          <p:cNvSpPr/>
          <p:nvPr/>
        </p:nvSpPr>
        <p:spPr>
          <a:xfrm>
            <a:off x="8710688" y="5309758"/>
            <a:ext cx="2416624" cy="400110"/>
          </a:xfrm>
          <a:prstGeom prst="rect">
            <a:avLst/>
          </a:prstGeom>
        </p:spPr>
        <p:txBody>
          <a:bodyPr wrap="none">
            <a:spAutoFit/>
          </a:bodyPr>
          <a:lstStyle/>
          <a:p>
            <a:r>
              <a:rPr lang="en-US" altLang="zh-CN" sz="2000" b="1" dirty="0">
                <a:solidFill>
                  <a:schemeClr val="accent1"/>
                </a:solidFill>
                <a:latin typeface="Calibri" panose="020F0502020204030204" pitchFamily="34" charset="0"/>
                <a:ea typeface="+mj-ea"/>
                <a:cs typeface="Calibri" panose="020F0502020204030204" pitchFamily="34" charset="0"/>
              </a:rPr>
              <a:t>Biomedical networks</a:t>
            </a:r>
            <a:endParaRPr lang="zh-CN" altLang="en-US" sz="2000" b="1" dirty="0">
              <a:solidFill>
                <a:schemeClr val="accent1"/>
              </a:solidFill>
              <a:latin typeface="Calibri" panose="020F0502020204030204" pitchFamily="34" charset="0"/>
              <a:ea typeface="+mj-ea"/>
              <a:cs typeface="Calibri" panose="020F0502020204030204" pitchFamily="34" charset="0"/>
            </a:endParaRPr>
          </a:p>
        </p:txBody>
      </p:sp>
      <p:sp>
        <p:nvSpPr>
          <p:cNvPr id="5" name="Rectangle 4"/>
          <p:cNvSpPr/>
          <p:nvPr/>
        </p:nvSpPr>
        <p:spPr>
          <a:xfrm>
            <a:off x="773628" y="5896482"/>
            <a:ext cx="10550723" cy="892552"/>
          </a:xfrm>
          <a:prstGeom prst="rect">
            <a:avLst/>
          </a:prstGeom>
        </p:spPr>
        <p:txBody>
          <a:bodyPr wrap="square">
            <a:spAutoFit/>
          </a:bodyPr>
          <a:lstStyle/>
          <a:p>
            <a:r>
              <a:rPr lang="en-US" sz="2600" b="1" dirty="0">
                <a:solidFill>
                  <a:schemeClr val="accent1">
                    <a:lumMod val="75000"/>
                  </a:schemeClr>
                </a:solidFill>
                <a:latin typeface="Calibri" panose="020F0502020204030204" pitchFamily="34" charset="0"/>
                <a:cs typeface="Calibri" panose="020F0502020204030204" pitchFamily="34" charset="0"/>
              </a:rPr>
              <a:t>Graphs</a:t>
            </a:r>
            <a:r>
              <a:rPr lang="en-US" sz="2600" b="1" dirty="0">
                <a:solidFill>
                  <a:schemeClr val="accent1"/>
                </a:solidFill>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or </a:t>
            </a:r>
            <a:r>
              <a:rPr lang="en-US" sz="2600" b="1" dirty="0">
                <a:solidFill>
                  <a:schemeClr val="accent1">
                    <a:lumMod val="75000"/>
                  </a:schemeClr>
                </a:solidFill>
                <a:latin typeface="Calibri" panose="020F0502020204030204" pitchFamily="34" charset="0"/>
                <a:cs typeface="Calibri" panose="020F0502020204030204" pitchFamily="34" charset="0"/>
              </a:rPr>
              <a:t>Networks</a:t>
            </a:r>
            <a:r>
              <a:rPr lang="en-US" sz="2600" b="1" dirty="0">
                <a:solidFill>
                  <a:schemeClr val="accent1"/>
                </a:solidFill>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are a general language and a ubiquitous data structure for describing and modeling  complex systems.</a:t>
            </a:r>
          </a:p>
        </p:txBody>
      </p:sp>
    </p:spTree>
    <p:extLst>
      <p:ext uri="{BB962C8B-B14F-4D97-AF65-F5344CB8AC3E}">
        <p14:creationId xmlns:p14="http://schemas.microsoft.com/office/powerpoint/2010/main" val="368234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68937"/>
            <a:ext cx="6557333"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Karate Network</a:t>
            </a:r>
          </a:p>
        </p:txBody>
      </p:sp>
      <p:pic>
        <p:nvPicPr>
          <p:cNvPr id="4" name="图片 3"/>
          <p:cNvPicPr>
            <a:picLocks noChangeAspect="1"/>
          </p:cNvPicPr>
          <p:nvPr/>
        </p:nvPicPr>
        <p:blipFill rotWithShape="1">
          <a:blip r:embed="rId3"/>
          <a:srcRect l="2430" r="4736"/>
          <a:stretch/>
        </p:blipFill>
        <p:spPr>
          <a:xfrm>
            <a:off x="162953" y="977657"/>
            <a:ext cx="11902391" cy="4838700"/>
          </a:xfrm>
          <a:prstGeom prst="rect">
            <a:avLst/>
          </a:prstGeom>
        </p:spPr>
      </p:pic>
      <p:sp>
        <p:nvSpPr>
          <p:cNvPr id="5" name="文本框 4"/>
          <p:cNvSpPr txBox="1"/>
          <p:nvPr/>
        </p:nvSpPr>
        <p:spPr>
          <a:xfrm>
            <a:off x="3955312" y="5957707"/>
            <a:ext cx="6220274" cy="954107"/>
          </a:xfrm>
          <a:prstGeom prst="rect">
            <a:avLst/>
          </a:prstGeom>
          <a:noFill/>
        </p:spPr>
        <p:txBody>
          <a:bodyPr wrap="square" rtlCol="0">
            <a:spAutoFit/>
          </a:bodyPr>
          <a:lstStyle/>
          <a:p>
            <a:r>
              <a:rPr lang="en-US" altLang="zh-CN" sz="3200" dirty="0">
                <a:solidFill>
                  <a:srgbClr val="000000"/>
                </a:solidFill>
                <a:latin typeface="微软雅黑"/>
                <a:ea typeface="微软雅黑"/>
              </a:rPr>
              <a:t>Structural equivalence</a:t>
            </a:r>
            <a:r>
              <a:rPr lang="zh-CN" altLang="en-US" sz="3200" dirty="0">
                <a:solidFill>
                  <a:srgbClr val="000000"/>
                </a:solidFill>
                <a:latin typeface="微软雅黑"/>
                <a:ea typeface="微软雅黑"/>
              </a:rPr>
              <a:t>（</a:t>
            </a:r>
            <a:r>
              <a:rPr lang="en-US" altLang="zh-CN" sz="3200" dirty="0">
                <a:solidFill>
                  <a:srgbClr val="000000"/>
                </a:solidFill>
                <a:latin typeface="微软雅黑"/>
                <a:ea typeface="微软雅黑"/>
              </a:rPr>
              <a:t>role</a:t>
            </a:r>
            <a:r>
              <a:rPr lang="zh-CN" altLang="en-US" sz="3200" dirty="0">
                <a:solidFill>
                  <a:srgbClr val="000000"/>
                </a:solidFill>
                <a:latin typeface="微软雅黑"/>
                <a:ea typeface="微软雅黑"/>
              </a:rPr>
              <a:t>）</a:t>
            </a:r>
            <a:endParaRPr lang="zh-CN" altLang="en-US" sz="3200" b="1"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162953" y="4230986"/>
            <a:ext cx="3421129" cy="461665"/>
          </a:xfrm>
          <a:prstGeom prst="rect">
            <a:avLst/>
          </a:prstGeom>
        </p:spPr>
        <p:txBody>
          <a:bodyPr wrap="none">
            <a:spAutoFit/>
          </a:bodyPr>
          <a:lstStyle/>
          <a:p>
            <a:r>
              <a:rPr lang="en-US" altLang="zh-CN" sz="2400" b="1" dirty="0"/>
              <a:t>Administrator “John A”</a:t>
            </a:r>
            <a:endParaRPr lang="zh-CN" altLang="en-US" sz="2400" b="1" dirty="0"/>
          </a:p>
        </p:txBody>
      </p:sp>
      <p:sp>
        <p:nvSpPr>
          <p:cNvPr id="6" name="矩形 5"/>
          <p:cNvSpPr/>
          <p:nvPr/>
        </p:nvSpPr>
        <p:spPr>
          <a:xfrm>
            <a:off x="4023445" y="1555587"/>
            <a:ext cx="2754280" cy="461665"/>
          </a:xfrm>
          <a:prstGeom prst="rect">
            <a:avLst/>
          </a:prstGeom>
        </p:spPr>
        <p:txBody>
          <a:bodyPr wrap="none">
            <a:spAutoFit/>
          </a:bodyPr>
          <a:lstStyle/>
          <a:p>
            <a:r>
              <a:rPr lang="en-US" altLang="zh-CN" sz="2400" b="1" dirty="0">
                <a:ea typeface="微软雅黑" panose="020B0503020204020204" pitchFamily="34" charset="-122"/>
              </a:rPr>
              <a:t>Instructor “Mr. Hi”</a:t>
            </a:r>
          </a:p>
        </p:txBody>
      </p:sp>
      <p:cxnSp>
        <p:nvCxnSpPr>
          <p:cNvPr id="11" name="直接箭头连接符 10"/>
          <p:cNvCxnSpPr/>
          <p:nvPr/>
        </p:nvCxnSpPr>
        <p:spPr>
          <a:xfrm flipV="1">
            <a:off x="1873517" y="2915548"/>
            <a:ext cx="568075" cy="1404922"/>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820947" y="2017252"/>
            <a:ext cx="546126" cy="131959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72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68937"/>
            <a:ext cx="8839127"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Supervised — Node Classification</a:t>
            </a:r>
          </a:p>
        </p:txBody>
      </p:sp>
      <p:pic>
        <p:nvPicPr>
          <p:cNvPr id="3" name="图片 2"/>
          <p:cNvPicPr>
            <a:picLocks noChangeAspect="1"/>
          </p:cNvPicPr>
          <p:nvPr/>
        </p:nvPicPr>
        <p:blipFill>
          <a:blip r:embed="rId3"/>
          <a:stretch>
            <a:fillRect/>
          </a:stretch>
        </p:blipFill>
        <p:spPr>
          <a:xfrm>
            <a:off x="70348" y="2141126"/>
            <a:ext cx="11649292" cy="4695765"/>
          </a:xfrm>
          <a:prstGeom prst="rect">
            <a:avLst/>
          </a:prstGeom>
        </p:spPr>
      </p:pic>
      <p:sp>
        <p:nvSpPr>
          <p:cNvPr id="5" name="文本框 4"/>
          <p:cNvSpPr txBox="1"/>
          <p:nvPr/>
        </p:nvSpPr>
        <p:spPr>
          <a:xfrm>
            <a:off x="639720" y="1228474"/>
            <a:ext cx="7856580" cy="830997"/>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Use labels</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and embeddings</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to train a logistic classifier</a:t>
            </a: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8196089" y="44935"/>
            <a:ext cx="2742732" cy="2098190"/>
          </a:xfrm>
          <a:prstGeom prst="rect">
            <a:avLst/>
          </a:prstGeom>
        </p:spPr>
      </p:pic>
      <p:sp>
        <p:nvSpPr>
          <p:cNvPr id="6" name="文本框 5"/>
          <p:cNvSpPr txBox="1"/>
          <p:nvPr/>
        </p:nvSpPr>
        <p:spPr>
          <a:xfrm>
            <a:off x="10007666" y="1500134"/>
            <a:ext cx="1484104" cy="369332"/>
          </a:xfrm>
          <a:prstGeom prst="rect">
            <a:avLst/>
          </a:prstGeom>
          <a:noFill/>
        </p:spPr>
        <p:txBody>
          <a:bodyPr wrap="square" rtlCol="0">
            <a:spAutoFit/>
          </a:bodyPr>
          <a:lstStyle/>
          <a:p>
            <a:r>
              <a:rPr lang="en-US" altLang="zh-CN" b="1" dirty="0" err="1"/>
              <a:t>embeddings</a:t>
            </a:r>
            <a:endParaRPr lang="zh-CN" altLang="en-US" b="1" dirty="0"/>
          </a:p>
        </p:txBody>
      </p:sp>
      <p:sp>
        <p:nvSpPr>
          <p:cNvPr id="7" name="矩形 6"/>
          <p:cNvSpPr/>
          <p:nvPr/>
        </p:nvSpPr>
        <p:spPr>
          <a:xfrm>
            <a:off x="10306880" y="859142"/>
            <a:ext cx="1899879" cy="369332"/>
          </a:xfrm>
          <a:prstGeom prst="rect">
            <a:avLst/>
          </a:prstGeom>
        </p:spPr>
        <p:txBody>
          <a:bodyPr wrap="none">
            <a:spAutoFit/>
          </a:bodyPr>
          <a:lstStyle/>
          <a:p>
            <a:r>
              <a:rPr lang="en-US" altLang="zh-CN" b="1" dirty="0"/>
              <a:t>logistic classifier</a:t>
            </a:r>
            <a:endParaRPr lang="zh-CN" altLang="en-US" b="1" dirty="0"/>
          </a:p>
        </p:txBody>
      </p:sp>
    </p:spTree>
    <p:extLst>
      <p:ext uri="{BB962C8B-B14F-4D97-AF65-F5344CB8AC3E}">
        <p14:creationId xmlns:p14="http://schemas.microsoft.com/office/powerpoint/2010/main" val="315576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427620"/>
            <a:ext cx="8774258"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Random Walk-based Approach</a:t>
            </a:r>
          </a:p>
        </p:txBody>
      </p:sp>
      <p:sp>
        <p:nvSpPr>
          <p:cNvPr id="3" name="文本框 2"/>
          <p:cNvSpPr txBox="1"/>
          <p:nvPr/>
        </p:nvSpPr>
        <p:spPr>
          <a:xfrm>
            <a:off x="3468023" y="1044857"/>
            <a:ext cx="6379362" cy="584775"/>
          </a:xfrm>
          <a:prstGeom prst="rect">
            <a:avLst/>
          </a:prstGeom>
          <a:noFill/>
        </p:spPr>
        <p:txBody>
          <a:bodyPr wrap="square" rtlCol="0">
            <a:spAutoFit/>
          </a:bodyPr>
          <a:lstStyle/>
          <a:p>
            <a:r>
              <a:rPr lang="en-US" altLang="zh-CN" sz="3200" dirty="0">
                <a:latin typeface="Calibri" panose="020F0502020204030204" pitchFamily="34" charset="0"/>
                <a:ea typeface="+mj-ea"/>
                <a:cs typeface="Calibri" panose="020F0502020204030204" pitchFamily="34" charset="0"/>
              </a:rPr>
              <a:t>Natural Language Process (NPL)</a:t>
            </a:r>
            <a:endParaRPr lang="zh-CN" altLang="en-US" sz="3200" dirty="0">
              <a:latin typeface="Calibri" panose="020F0502020204030204" pitchFamily="34" charset="0"/>
              <a:ea typeface="+mj-ea"/>
              <a:cs typeface="Calibri" panose="020F0502020204030204" pitchFamily="34" charset="0"/>
            </a:endParaRPr>
          </a:p>
        </p:txBody>
      </p:sp>
      <p:pic>
        <p:nvPicPr>
          <p:cNvPr id="1026" name="Picture 2" descr="https://images2015.cnblogs.com/blog/1042406/201707/1042406-20170713145606275-21003718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19" y="1754098"/>
            <a:ext cx="5190690" cy="2067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2015.cnblogs.com/blog/1042406/201707/1042406-20170713151608181-13366320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00" y="3692770"/>
            <a:ext cx="4955728" cy="287432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200504" y="2164090"/>
            <a:ext cx="4819189" cy="523220"/>
          </a:xfrm>
          <a:prstGeom prst="rect">
            <a:avLst/>
          </a:prstGeom>
        </p:spPr>
        <p:txBody>
          <a:bodyPr wrap="square">
            <a:spAutoFit/>
          </a:bodyPr>
          <a:lstStyle/>
          <a:p>
            <a:r>
              <a:rPr lang="en-US" altLang="zh-CN" sz="2800" b="1" dirty="0">
                <a:solidFill>
                  <a:srgbClr val="000000"/>
                </a:solidFill>
                <a:latin typeface="等线" panose="02010600030101010101" pitchFamily="2" charset="-122"/>
                <a:ea typeface="等线" panose="02010600030101010101" pitchFamily="2" charset="-122"/>
              </a:rPr>
              <a:t>One Hot representation</a:t>
            </a:r>
            <a:endParaRPr lang="zh-CN" altLang="en-US" sz="2800" b="1" dirty="0">
              <a:latin typeface="等线" panose="02010600030101010101" pitchFamily="2" charset="-122"/>
              <a:ea typeface="等线" panose="02010600030101010101" pitchFamily="2" charset="-122"/>
            </a:endParaRPr>
          </a:p>
        </p:txBody>
      </p:sp>
      <p:sp>
        <p:nvSpPr>
          <p:cNvPr id="5" name="文本框 4"/>
          <p:cNvSpPr txBox="1"/>
          <p:nvPr/>
        </p:nvSpPr>
        <p:spPr>
          <a:xfrm>
            <a:off x="5737917" y="2821658"/>
            <a:ext cx="5742883" cy="400110"/>
          </a:xfrm>
          <a:prstGeom prst="rect">
            <a:avLst/>
          </a:prstGeom>
          <a:noFill/>
        </p:spPr>
        <p:txBody>
          <a:bodyPr wrap="square" rtlCol="0">
            <a:spAutoFit/>
          </a:bodyPr>
          <a:lstStyle/>
          <a:p>
            <a:r>
              <a:rPr lang="en-US" altLang="zh-CN" sz="2000" dirty="0">
                <a:latin typeface="Calibri" panose="020F0502020204030204" pitchFamily="34" charset="0"/>
                <a:ea typeface="等线" panose="02010600030101010101" pitchFamily="2" charset="-122"/>
                <a:cs typeface="Calibri" panose="020F0502020204030204" pitchFamily="34" charset="0"/>
              </a:rPr>
              <a:t>1000 word in dictionary : vector of 1000 dimensions </a:t>
            </a:r>
            <a:endParaRPr lang="zh-CN" altLang="en-US" sz="2000" dirty="0">
              <a:latin typeface="Calibri" panose="020F0502020204030204" pitchFamily="34" charset="0"/>
              <a:ea typeface="等线" panose="02010600030101010101" pitchFamily="2" charset="-122"/>
              <a:cs typeface="Calibri" panose="020F0502020204030204" pitchFamily="34" charset="0"/>
            </a:endParaRPr>
          </a:p>
        </p:txBody>
      </p:sp>
      <p:sp>
        <p:nvSpPr>
          <p:cNvPr id="8" name="矩形 7"/>
          <p:cNvSpPr/>
          <p:nvPr/>
        </p:nvSpPr>
        <p:spPr>
          <a:xfrm>
            <a:off x="7203080" y="3560113"/>
            <a:ext cx="2474011" cy="523220"/>
          </a:xfrm>
          <a:prstGeom prst="rect">
            <a:avLst/>
          </a:prstGeom>
        </p:spPr>
        <p:txBody>
          <a:bodyPr wrap="square">
            <a:spAutoFit/>
          </a:bodyPr>
          <a:lstStyle/>
          <a:p>
            <a:pPr lvl="0"/>
            <a:r>
              <a:rPr lang="en-US" altLang="zh-CN" sz="2800" b="1" dirty="0">
                <a:solidFill>
                  <a:srgbClr val="000000"/>
                </a:solidFill>
                <a:latin typeface="+mj-lt"/>
                <a:ea typeface="等线" panose="02010600030101010101" pitchFamily="2" charset="-122"/>
              </a:rPr>
              <a:t>Word2vec</a:t>
            </a:r>
            <a:endParaRPr lang="zh-CN" altLang="en-US" sz="2800" b="1" dirty="0">
              <a:solidFill>
                <a:srgbClr val="000000"/>
              </a:solidFill>
              <a:latin typeface="+mj-lt"/>
              <a:ea typeface="等线" panose="02010600030101010101" pitchFamily="2" charset="-122"/>
            </a:endParaRPr>
          </a:p>
        </p:txBody>
      </p:sp>
      <p:pic>
        <p:nvPicPr>
          <p:cNvPr id="11" name="图片 10"/>
          <p:cNvPicPr>
            <a:picLocks noChangeAspect="1"/>
          </p:cNvPicPr>
          <p:nvPr/>
        </p:nvPicPr>
        <p:blipFill>
          <a:blip r:embed="rId5"/>
          <a:stretch>
            <a:fillRect/>
          </a:stretch>
        </p:blipFill>
        <p:spPr>
          <a:xfrm>
            <a:off x="5737917" y="5113703"/>
            <a:ext cx="5065224" cy="633153"/>
          </a:xfrm>
          <a:prstGeom prst="rect">
            <a:avLst/>
          </a:prstGeom>
        </p:spPr>
      </p:pic>
      <p:sp>
        <p:nvSpPr>
          <p:cNvPr id="12" name="矩形 11"/>
          <p:cNvSpPr/>
          <p:nvPr/>
        </p:nvSpPr>
        <p:spPr>
          <a:xfrm>
            <a:off x="5365344" y="4236760"/>
            <a:ext cx="6489508" cy="707886"/>
          </a:xfrm>
          <a:prstGeom prst="rect">
            <a:avLst/>
          </a:prstGeom>
        </p:spPr>
        <p:txBody>
          <a:bodyPr wrap="square">
            <a:spAutoFit/>
          </a:bodyPr>
          <a:lstStyle/>
          <a:p>
            <a:r>
              <a:rPr lang="en-US" altLang="zh-CN" sz="2000" b="1" dirty="0">
                <a:latin typeface="等线" panose="02010600030101010101" pitchFamily="2" charset="-122"/>
                <a:ea typeface="等线" panose="02010600030101010101" pitchFamily="2" charset="-122"/>
              </a:rPr>
              <a:t>Learning a representation means learning a mapping function from word co-occurrence</a:t>
            </a:r>
            <a:endParaRPr lang="zh-CN" altLang="en-US" sz="2000" b="1" dirty="0">
              <a:latin typeface="等线" panose="02010600030101010101" pitchFamily="2" charset="-122"/>
              <a:ea typeface="等线" panose="02010600030101010101" pitchFamily="2" charset="-122"/>
            </a:endParaRPr>
          </a:p>
        </p:txBody>
      </p:sp>
      <p:sp>
        <p:nvSpPr>
          <p:cNvPr id="14" name="文本框 13"/>
          <p:cNvSpPr txBox="1"/>
          <p:nvPr/>
        </p:nvSpPr>
        <p:spPr>
          <a:xfrm>
            <a:off x="5737917" y="5959638"/>
            <a:ext cx="5404339" cy="523220"/>
          </a:xfrm>
          <a:prstGeom prst="rect">
            <a:avLst/>
          </a:prstGeom>
          <a:noFill/>
        </p:spPr>
        <p:txBody>
          <a:bodyPr wrap="square" rtlCol="0">
            <a:spAutoFit/>
          </a:bodyPr>
          <a:lstStyle/>
          <a:p>
            <a:r>
              <a:rPr lang="en-US" altLang="zh-CN" sz="2800" dirty="0">
                <a:latin typeface="Consolas" panose="020B0609020204030204" pitchFamily="49" charset="0"/>
              </a:rPr>
              <a:t>Man – King ≈ Woman - Queen</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388915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12"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0"/>
          <p:cNvPicPr>
            <a:picLocks noChangeAspect="1"/>
          </p:cNvPicPr>
          <p:nvPr/>
        </p:nvPicPr>
        <p:blipFill rotWithShape="1">
          <a:blip r:embed="rId3"/>
          <a:srcRect r="42599"/>
          <a:stretch/>
        </p:blipFill>
        <p:spPr>
          <a:xfrm>
            <a:off x="7823663" y="899808"/>
            <a:ext cx="4189595" cy="2347142"/>
          </a:xfrm>
          <a:prstGeom prst="rect">
            <a:avLst/>
          </a:prstGeom>
        </p:spPr>
      </p:pic>
      <p:pic>
        <p:nvPicPr>
          <p:cNvPr id="8" name="图片 7"/>
          <p:cNvPicPr>
            <a:picLocks noChangeAspect="1"/>
          </p:cNvPicPr>
          <p:nvPr/>
        </p:nvPicPr>
        <p:blipFill rotWithShape="1">
          <a:blip r:embed="rId4"/>
          <a:srcRect b="16106"/>
          <a:stretch/>
        </p:blipFill>
        <p:spPr>
          <a:xfrm>
            <a:off x="8372988" y="3487153"/>
            <a:ext cx="3054957" cy="3151639"/>
          </a:xfrm>
          <a:prstGeom prst="rect">
            <a:avLst/>
          </a:prstGeom>
        </p:spPr>
      </p:pic>
      <p:sp>
        <p:nvSpPr>
          <p:cNvPr id="5" name="矩形 4"/>
          <p:cNvSpPr/>
          <p:nvPr/>
        </p:nvSpPr>
        <p:spPr>
          <a:xfrm>
            <a:off x="1239667" y="2366378"/>
            <a:ext cx="5476602" cy="1246495"/>
          </a:xfrm>
          <a:prstGeom prst="rect">
            <a:avLst/>
          </a:prstGeom>
          <a:solidFill>
            <a:schemeClr val="accent6">
              <a:lumMod val="40000"/>
              <a:lumOff val="60000"/>
            </a:schemeClr>
          </a:solidFill>
          <a:ln>
            <a:solidFill>
              <a:schemeClr val="accent6">
                <a:lumMod val="75000"/>
              </a:schemeClr>
            </a:solidFill>
          </a:ln>
          <a:scene3d>
            <a:camera prst="orthographicFront">
              <a:rot lat="1080000" lon="0" rev="0"/>
            </a:camera>
            <a:lightRig rig="threePt" dir="t"/>
          </a:scene3d>
        </p:spPr>
        <p:txBody>
          <a:bodyPr wrap="square">
            <a:sp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lumMod val="75000"/>
                  </a:schemeClr>
                </a:solidFill>
                <a:effectLst/>
                <a:uLnTx/>
                <a:uFillTx/>
                <a:latin typeface="微软雅黑"/>
                <a:ea typeface="等线" panose="02010600030101010101" pitchFamily="2" charset="-122"/>
                <a:cs typeface="+mn-cs"/>
              </a:rPr>
              <a:t>Random walks in Network</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accent1">
                    <a:lumMod val="75000"/>
                  </a:schemeClr>
                </a:solidFill>
                <a:effectLst/>
                <a:uLnTx/>
                <a:uFillTx/>
                <a:latin typeface="微软雅黑"/>
                <a:ea typeface="等线" panose="02010600030101010101" pitchFamily="2" charset="-122"/>
                <a:cs typeface="+mn-cs"/>
              </a:rPr>
              <a:t>=</a:t>
            </a:r>
            <a:r>
              <a:rPr kumimoji="0" lang="en-US" altLang="zh-CN" sz="2800" b="1" i="0" u="none" strike="noStrike" kern="1200" cap="none" spc="0" normalizeH="0" baseline="0" noProof="0" dirty="0">
                <a:ln>
                  <a:noFill/>
                </a:ln>
                <a:solidFill>
                  <a:schemeClr val="accent1">
                    <a:lumMod val="75000"/>
                  </a:schemeClr>
                </a:solidFill>
                <a:effectLst/>
                <a:uLnTx/>
                <a:uFillTx/>
                <a:latin typeface="微软雅黑"/>
                <a:ea typeface="等线" panose="02010600030101010101" pitchFamily="2" charset="-122"/>
                <a:cs typeface="+mn-cs"/>
              </a:rPr>
              <a:t> </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chemeClr val="accent1">
                    <a:lumMod val="75000"/>
                  </a:schemeClr>
                </a:solidFill>
                <a:effectLst/>
                <a:uLnTx/>
                <a:uFillTx/>
                <a:latin typeface="微软雅黑"/>
                <a:ea typeface="等线" panose="02010600030101010101" pitchFamily="2" charset="-122"/>
                <a:cs typeface="+mn-cs"/>
              </a:rPr>
              <a:t>Sentences in NLP</a:t>
            </a:r>
            <a:endParaRPr kumimoji="0" lang="zh-CN" altLang="en-US" sz="2800" b="1" i="0" u="none" strike="noStrike" kern="1200" cap="none" spc="0" normalizeH="0" baseline="0" noProof="0" dirty="0">
              <a:ln>
                <a:noFill/>
              </a:ln>
              <a:solidFill>
                <a:schemeClr val="accent1">
                  <a:lumMod val="75000"/>
                </a:schemeClr>
              </a:solidFill>
              <a:effectLst/>
              <a:uLnTx/>
              <a:uFillTx/>
              <a:latin typeface="微软雅黑"/>
              <a:ea typeface="等线" panose="02010600030101010101" pitchFamily="2" charset="-122"/>
              <a:cs typeface="+mn-cs"/>
            </a:endParaRPr>
          </a:p>
        </p:txBody>
      </p:sp>
      <p:sp>
        <p:nvSpPr>
          <p:cNvPr id="20" name="矩形 19"/>
          <p:cNvSpPr/>
          <p:nvPr/>
        </p:nvSpPr>
        <p:spPr>
          <a:xfrm>
            <a:off x="528009" y="6478437"/>
            <a:ext cx="719405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err="1">
                <a:ln>
                  <a:noFill/>
                </a:ln>
                <a:solidFill>
                  <a:srgbClr val="222222"/>
                </a:solidFill>
                <a:effectLst/>
                <a:uLnTx/>
                <a:uFillTx/>
                <a:latin typeface="Times New Roman" panose="02020603050405020304" pitchFamily="18" charset="0"/>
                <a:ea typeface="微软雅黑 Light"/>
                <a:cs typeface="Times New Roman" panose="02020603050405020304" pitchFamily="18" charset="0"/>
              </a:rPr>
              <a:t>Perozzi</a:t>
            </a:r>
            <a:r>
              <a:rPr kumimoji="0" lang="en-US" altLang="zh-CN" sz="14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Light"/>
                <a:cs typeface="Times New Roman" panose="02020603050405020304" pitchFamily="18" charset="0"/>
              </a:rPr>
              <a:t> B, Al-</a:t>
            </a:r>
            <a:r>
              <a:rPr kumimoji="0" lang="en-US" altLang="zh-CN" sz="1400" b="0" i="0" u="none" strike="noStrike" kern="1200" cap="none" spc="0" normalizeH="0" baseline="0" noProof="0" dirty="0" err="1">
                <a:ln>
                  <a:noFill/>
                </a:ln>
                <a:solidFill>
                  <a:srgbClr val="222222"/>
                </a:solidFill>
                <a:effectLst/>
                <a:uLnTx/>
                <a:uFillTx/>
                <a:latin typeface="Times New Roman" panose="02020603050405020304" pitchFamily="18" charset="0"/>
                <a:ea typeface="微软雅黑 Light"/>
                <a:cs typeface="Times New Roman" panose="02020603050405020304" pitchFamily="18" charset="0"/>
              </a:rPr>
              <a:t>Rfou</a:t>
            </a:r>
            <a:r>
              <a:rPr kumimoji="0" lang="en-US" altLang="zh-CN" sz="14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Light"/>
                <a:cs typeface="Times New Roman" panose="02020603050405020304" pitchFamily="18" charset="0"/>
              </a:rPr>
              <a:t> R, </a:t>
            </a:r>
            <a:r>
              <a:rPr kumimoji="0" lang="en-US" altLang="zh-CN" sz="1400" b="0" i="0" u="none" strike="noStrike" kern="1200" cap="none" spc="0" normalizeH="0" baseline="0" noProof="0" dirty="0" err="1">
                <a:ln>
                  <a:noFill/>
                </a:ln>
                <a:solidFill>
                  <a:srgbClr val="222222"/>
                </a:solidFill>
                <a:effectLst/>
                <a:uLnTx/>
                <a:uFillTx/>
                <a:latin typeface="Times New Roman" panose="02020603050405020304" pitchFamily="18" charset="0"/>
                <a:ea typeface="微软雅黑 Light"/>
                <a:cs typeface="Times New Roman" panose="02020603050405020304" pitchFamily="18" charset="0"/>
              </a:rPr>
              <a:t>Skiena</a:t>
            </a:r>
            <a:r>
              <a:rPr kumimoji="0" lang="en-US" altLang="zh-CN" sz="1400" b="0" i="0" u="none" strike="noStrike" kern="1200" cap="none" spc="0" normalizeH="0" baseline="0" noProof="0" dirty="0">
                <a:ln>
                  <a:noFill/>
                </a:ln>
                <a:solidFill>
                  <a:srgbClr val="222222"/>
                </a:solidFill>
                <a:effectLst/>
                <a:uLnTx/>
                <a:uFillTx/>
                <a:latin typeface="Times New Roman" panose="02020603050405020304" pitchFamily="18" charset="0"/>
                <a:ea typeface="微软雅黑 Light"/>
                <a:cs typeface="Times New Roman" panose="02020603050405020304" pitchFamily="18" charset="0"/>
              </a:rPr>
              <a:t> S. Proceedings of the 20th ACM SIGKDD. ACM, 2014</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Light"/>
              <a:cs typeface="Times New Roman" panose="02020603050405020304" pitchFamily="18" charset="0"/>
            </a:endParaRPr>
          </a:p>
        </p:txBody>
      </p:sp>
      <p:sp>
        <p:nvSpPr>
          <p:cNvPr id="21" name="矩形 20"/>
          <p:cNvSpPr/>
          <p:nvPr/>
        </p:nvSpPr>
        <p:spPr>
          <a:xfrm>
            <a:off x="433849" y="1134971"/>
            <a:ext cx="11452336" cy="461665"/>
          </a:xfrm>
          <a:prstGeom prst="rect">
            <a:avLst/>
          </a:prstGeom>
        </p:spPr>
        <p:txBody>
          <a:bodyPr wrap="square">
            <a:spAutoFit/>
          </a:bodyPr>
          <a:lstStyle/>
          <a:p>
            <a:pPr lvl="0"/>
            <a:r>
              <a:rPr lang="en-US" altLang="zh-CN" sz="2400" dirty="0">
                <a:solidFill>
                  <a:srgbClr val="000000"/>
                </a:solidFill>
                <a:latin typeface="Calibri" panose="020F0502020204030204" pitchFamily="34" charset="0"/>
                <a:ea typeface="等线" panose="02010600030101010101" pitchFamily="2" charset="-122"/>
                <a:cs typeface="Calibri" panose="020F0502020204030204" pitchFamily="34" charset="0"/>
              </a:rPr>
              <a:t>Employ random walks on the graph to discover the structure</a:t>
            </a:r>
          </a:p>
        </p:txBody>
      </p:sp>
      <p:pic>
        <p:nvPicPr>
          <p:cNvPr id="2" name="图片 1"/>
          <p:cNvPicPr>
            <a:picLocks noChangeAspect="1"/>
          </p:cNvPicPr>
          <p:nvPr/>
        </p:nvPicPr>
        <p:blipFill>
          <a:blip r:embed="rId5"/>
          <a:stretch>
            <a:fillRect/>
          </a:stretch>
        </p:blipFill>
        <p:spPr>
          <a:xfrm>
            <a:off x="474844" y="1672833"/>
            <a:ext cx="6768133" cy="534326"/>
          </a:xfrm>
          <a:prstGeom prst="rect">
            <a:avLst/>
          </a:prstGeom>
        </p:spPr>
      </p:pic>
      <p:pic>
        <p:nvPicPr>
          <p:cNvPr id="4" name="图片 3"/>
          <p:cNvPicPr>
            <a:picLocks noChangeAspect="1"/>
          </p:cNvPicPr>
          <p:nvPr/>
        </p:nvPicPr>
        <p:blipFill rotWithShape="1">
          <a:blip r:embed="rId6"/>
          <a:srcRect t="13484" r="33364" b="71019"/>
          <a:stretch/>
        </p:blipFill>
        <p:spPr>
          <a:xfrm>
            <a:off x="1480486" y="3867243"/>
            <a:ext cx="5476601" cy="715578"/>
          </a:xfrm>
          <a:prstGeom prst="rect">
            <a:avLst/>
          </a:prstGeom>
        </p:spPr>
      </p:pic>
      <p:sp>
        <p:nvSpPr>
          <p:cNvPr id="6" name="文本框 5"/>
          <p:cNvSpPr txBox="1"/>
          <p:nvPr/>
        </p:nvSpPr>
        <p:spPr>
          <a:xfrm>
            <a:off x="3125461" y="4703422"/>
            <a:ext cx="3986807" cy="707886"/>
          </a:xfrm>
          <a:prstGeom prst="rect">
            <a:avLst/>
          </a:prstGeom>
          <a:noFill/>
        </p:spPr>
        <p:txBody>
          <a:bodyPr wrap="square" rtlCol="0">
            <a:spAutoFit/>
          </a:bodyPr>
          <a:lstStyle/>
          <a:p>
            <a:pPr algn="ctr"/>
            <a:r>
              <a:rPr lang="en-US" altLang="zh-CN" sz="2000" b="1" dirty="0">
                <a:latin typeface="+mj-lt"/>
              </a:rPr>
              <a:t>Node sequence as the input of word2vec models</a:t>
            </a:r>
          </a:p>
        </p:txBody>
      </p:sp>
      <p:sp>
        <p:nvSpPr>
          <p:cNvPr id="7" name="文本框 6"/>
          <p:cNvSpPr txBox="1"/>
          <p:nvPr/>
        </p:nvSpPr>
        <p:spPr>
          <a:xfrm>
            <a:off x="8004642" y="5710922"/>
            <a:ext cx="1895824" cy="830997"/>
          </a:xfrm>
          <a:prstGeom prst="rect">
            <a:avLst/>
          </a:prstGeom>
          <a:noFill/>
        </p:spPr>
        <p:txBody>
          <a:bodyPr wrap="square" rtlCol="0">
            <a:spAutoFit/>
          </a:bodyPr>
          <a:lstStyle/>
          <a:p>
            <a:pPr algn="ctr"/>
            <a:r>
              <a:rPr lang="en-US" altLang="zh-CN" sz="2400" b="1" dirty="0">
                <a:latin typeface="+mj-lt"/>
              </a:rPr>
              <a:t>word2vec</a:t>
            </a:r>
          </a:p>
          <a:p>
            <a:pPr algn="ctr"/>
            <a:r>
              <a:rPr lang="en-US" altLang="zh-CN" sz="2400" b="1" dirty="0">
                <a:latin typeface="+mj-lt"/>
              </a:rPr>
              <a:t>models</a:t>
            </a:r>
            <a:endParaRPr lang="zh-CN" altLang="en-US" sz="2400" b="1" dirty="0">
              <a:latin typeface="+mj-lt"/>
            </a:endParaRPr>
          </a:p>
        </p:txBody>
      </p:sp>
      <p:pic>
        <p:nvPicPr>
          <p:cNvPr id="9" name="图片 8"/>
          <p:cNvPicPr>
            <a:picLocks noChangeAspect="1"/>
          </p:cNvPicPr>
          <p:nvPr/>
        </p:nvPicPr>
        <p:blipFill>
          <a:blip r:embed="rId7"/>
          <a:stretch>
            <a:fillRect/>
          </a:stretch>
        </p:blipFill>
        <p:spPr>
          <a:xfrm>
            <a:off x="301607" y="4492034"/>
            <a:ext cx="2455508" cy="1909321"/>
          </a:xfrm>
          <a:prstGeom prst="rect">
            <a:avLst/>
          </a:prstGeom>
        </p:spPr>
      </p:pic>
      <p:pic>
        <p:nvPicPr>
          <p:cNvPr id="11" name="图片 10"/>
          <p:cNvPicPr>
            <a:picLocks noChangeAspect="1"/>
          </p:cNvPicPr>
          <p:nvPr/>
        </p:nvPicPr>
        <p:blipFill>
          <a:blip r:embed="rId8"/>
          <a:stretch>
            <a:fillRect/>
          </a:stretch>
        </p:blipFill>
        <p:spPr>
          <a:xfrm>
            <a:off x="3323978" y="5617699"/>
            <a:ext cx="4065507" cy="508800"/>
          </a:xfrm>
          <a:prstGeom prst="rect">
            <a:avLst/>
          </a:prstGeom>
        </p:spPr>
      </p:pic>
      <p:sp>
        <p:nvSpPr>
          <p:cNvPr id="14" name="文本占位符 1"/>
          <p:cNvSpPr>
            <a:spLocks noGrp="1"/>
          </p:cNvSpPr>
          <p:nvPr>
            <p:ph type="body" sz="quarter" idx="10"/>
          </p:nvPr>
        </p:nvSpPr>
        <p:spPr>
          <a:xfrm>
            <a:off x="271419" y="381637"/>
            <a:ext cx="6557333" cy="416571"/>
          </a:xfrm>
        </p:spPr>
        <p:txBody>
          <a:bodyPr>
            <a:noAutofit/>
          </a:bodyPr>
          <a:lstStyle/>
          <a:p>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DeepWalk</a:t>
            </a:r>
            <a:endPar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84085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
          <p:cNvSpPr>
            <a:spLocks noGrp="1"/>
          </p:cNvSpPr>
          <p:nvPr>
            <p:ph type="body" sz="quarter" idx="10"/>
          </p:nvPr>
        </p:nvSpPr>
        <p:spPr>
          <a:xfrm>
            <a:off x="271419" y="381637"/>
            <a:ext cx="6557333"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Node2Vec</a:t>
            </a:r>
          </a:p>
        </p:txBody>
      </p:sp>
      <p:sp>
        <p:nvSpPr>
          <p:cNvPr id="16" name="矩形 2"/>
          <p:cNvSpPr/>
          <p:nvPr/>
        </p:nvSpPr>
        <p:spPr>
          <a:xfrm>
            <a:off x="2281820" y="6496797"/>
            <a:ext cx="7197460" cy="307777"/>
          </a:xfrm>
          <a:prstGeom prst="rect">
            <a:avLst/>
          </a:prstGeom>
        </p:spPr>
        <p:txBody>
          <a:bodyPr wrap="square">
            <a:spAutoFit/>
          </a:bodyPr>
          <a:lstStyle/>
          <a:p>
            <a:r>
              <a:rPr lang="zh-CN" altLang="en-US"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ea typeface="等线" panose="02010600030101010101" pitchFamily="2" charset="-122"/>
                <a:cs typeface="Times New Roman" panose="02020603050405020304" pitchFamily="18" charset="0"/>
              </a:rPr>
              <a:t>A. Grover and J. Leskovec. node2vec: Scalable feature learning for networks. In KDD, 2016</a:t>
            </a:r>
          </a:p>
        </p:txBody>
      </p:sp>
      <p:sp>
        <p:nvSpPr>
          <p:cNvPr id="18" name="矩形 6"/>
          <p:cNvSpPr/>
          <p:nvPr/>
        </p:nvSpPr>
        <p:spPr>
          <a:xfrm>
            <a:off x="522011" y="1699348"/>
            <a:ext cx="3640069" cy="4031873"/>
          </a:xfrm>
          <a:prstGeom prst="rect">
            <a:avLst/>
          </a:prstGeom>
          <a:solidFill>
            <a:schemeClr val="accent6">
              <a:lumMod val="40000"/>
              <a:lumOff val="60000"/>
            </a:schemeClr>
          </a:solidFill>
          <a:ln>
            <a:solidFill>
              <a:schemeClr val="accent6">
                <a:lumMod val="75000"/>
              </a:schemeClr>
            </a:solidFill>
          </a:ln>
        </p:spPr>
        <p:txBody>
          <a:bodyPr wrap="square">
            <a:spAutoFit/>
          </a:bodyPr>
          <a:lstStyle/>
          <a:p>
            <a:r>
              <a:rPr lang="en-US" altLang="zh-CN" sz="3200" b="1"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Biased random walks</a:t>
            </a:r>
          </a:p>
          <a:p>
            <a:endParaRPr lang="en-US" altLang="zh-CN" sz="2400" b="1"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endParaRPr>
          </a:p>
          <a:p>
            <a:r>
              <a:rPr lang="en-US" altLang="zh-CN" sz="2800" i="1" dirty="0">
                <a:solidFill>
                  <a:schemeClr val="accent5">
                    <a:lumMod val="75000"/>
                  </a:schemeClr>
                </a:solidFill>
                <a:latin typeface="Times New Roman" panose="02020603050405020304" pitchFamily="18" charset="0"/>
                <a:ea typeface="等线" panose="02010600030101010101" pitchFamily="2" charset="-122"/>
                <a:cs typeface="Times New Roman" panose="02020603050405020304" pitchFamily="18" charset="0"/>
              </a:rPr>
              <a:t>p</a:t>
            </a:r>
            <a:r>
              <a:rPr lang="en-US" altLang="zh-CN"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 </a:t>
            </a:r>
            <a:r>
              <a:rPr lang="zh-CN" altLang="en-US"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controls the walk revisiting a node</a:t>
            </a:r>
            <a:endParaRPr lang="en-US" altLang="zh-CN"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endParaRPr>
          </a:p>
          <a:p>
            <a:endParaRPr lang="zh-CN" altLang="en-US"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endParaRPr>
          </a:p>
          <a:p>
            <a:r>
              <a:rPr lang="en-US" altLang="zh-CN" sz="2800" i="1" dirty="0">
                <a:solidFill>
                  <a:schemeClr val="accent5">
                    <a:lumMod val="75000"/>
                  </a:schemeClr>
                </a:solidFill>
                <a:latin typeface="Times New Roman" panose="02020603050405020304" pitchFamily="18" charset="0"/>
                <a:ea typeface="等线" panose="02010600030101010101" pitchFamily="2" charset="-122"/>
                <a:cs typeface="Times New Roman" panose="02020603050405020304" pitchFamily="18" charset="0"/>
              </a:rPr>
              <a:t>q</a:t>
            </a:r>
            <a:r>
              <a:rPr lang="en-US" altLang="zh-CN"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a:t>
            </a:r>
            <a:r>
              <a:rPr lang="zh-CN" altLang="en-US"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 controls the walk revisiting a</a:t>
            </a:r>
            <a:r>
              <a:rPr lang="en-US" altLang="zh-CN"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node’s one-hop </a:t>
            </a:r>
            <a:r>
              <a:rPr lang="zh-CN" altLang="en-US" sz="2800" dirty="0">
                <a:solidFill>
                  <a:schemeClr val="accent5">
                    <a:lumMod val="75000"/>
                  </a:schemeClr>
                </a:solidFill>
                <a:latin typeface="Calibri" panose="020F0502020204030204" pitchFamily="34" charset="0"/>
                <a:ea typeface="等线" panose="02010600030101010101" pitchFamily="2" charset="-122"/>
                <a:cs typeface="Calibri" panose="020F0502020204030204" pitchFamily="34" charset="0"/>
              </a:rPr>
              <a:t>neighborhood</a:t>
            </a:r>
          </a:p>
        </p:txBody>
      </p:sp>
      <p:pic>
        <p:nvPicPr>
          <p:cNvPr id="22" name="图片 8"/>
          <p:cNvPicPr>
            <a:picLocks noChangeAspect="1"/>
          </p:cNvPicPr>
          <p:nvPr/>
        </p:nvPicPr>
        <p:blipFill>
          <a:blip r:embed="rId3"/>
          <a:stretch>
            <a:fillRect/>
          </a:stretch>
        </p:blipFill>
        <p:spPr>
          <a:xfrm>
            <a:off x="7495325" y="3973817"/>
            <a:ext cx="4410075" cy="1571625"/>
          </a:xfrm>
          <a:prstGeom prst="rect">
            <a:avLst/>
          </a:prstGeom>
        </p:spPr>
      </p:pic>
      <p:pic>
        <p:nvPicPr>
          <p:cNvPr id="23" name="图片 9"/>
          <p:cNvPicPr>
            <a:picLocks noChangeAspect="1"/>
          </p:cNvPicPr>
          <p:nvPr/>
        </p:nvPicPr>
        <p:blipFill>
          <a:blip r:embed="rId4"/>
          <a:stretch>
            <a:fillRect/>
          </a:stretch>
        </p:blipFill>
        <p:spPr>
          <a:xfrm>
            <a:off x="4833322" y="937868"/>
            <a:ext cx="6495701" cy="2319415"/>
          </a:xfrm>
          <a:prstGeom prst="rect">
            <a:avLst/>
          </a:prstGeom>
        </p:spPr>
      </p:pic>
      <p:pic>
        <p:nvPicPr>
          <p:cNvPr id="24" name="图片 10"/>
          <p:cNvPicPr>
            <a:picLocks noChangeAspect="1"/>
          </p:cNvPicPr>
          <p:nvPr/>
        </p:nvPicPr>
        <p:blipFill>
          <a:blip r:embed="rId5"/>
          <a:stretch>
            <a:fillRect/>
          </a:stretch>
        </p:blipFill>
        <p:spPr>
          <a:xfrm>
            <a:off x="4568480" y="3579998"/>
            <a:ext cx="2964945" cy="2205229"/>
          </a:xfrm>
          <a:prstGeom prst="rect">
            <a:avLst/>
          </a:prstGeom>
        </p:spPr>
      </p:pic>
      <p:sp>
        <p:nvSpPr>
          <p:cNvPr id="25" name="文本框 11"/>
          <p:cNvSpPr txBox="1"/>
          <p:nvPr/>
        </p:nvSpPr>
        <p:spPr>
          <a:xfrm>
            <a:off x="5290522" y="5750692"/>
            <a:ext cx="6043961" cy="461665"/>
          </a:xfrm>
          <a:prstGeom prst="rect">
            <a:avLst/>
          </a:prstGeom>
          <a:noFill/>
        </p:spPr>
        <p:txBody>
          <a:bodyPr wrap="square" rtlCol="0">
            <a:spAutoFit/>
          </a:bodyPr>
          <a:lstStyle/>
          <a:p>
            <a:r>
              <a:rPr lang="en-US" altLang="zh-CN" sz="2400" b="1" i="1" dirty="0">
                <a:latin typeface="Times New Roman" panose="02020603050405020304" pitchFamily="18" charset="0"/>
                <a:ea typeface="等线" panose="02010600030101010101" pitchFamily="2" charset="-122"/>
                <a:cs typeface="Times New Roman" panose="02020603050405020304" pitchFamily="18" charset="0"/>
              </a:rPr>
              <a:t>p</a:t>
            </a:r>
            <a:r>
              <a:rPr lang="en-US" altLang="zh-CN" sz="2400" b="1" dirty="0">
                <a:latin typeface="Times New Roman" panose="02020603050405020304" pitchFamily="18" charset="0"/>
                <a:ea typeface="等线" panose="02010600030101010101" pitchFamily="2" charset="-122"/>
                <a:cs typeface="Times New Roman" panose="02020603050405020304" pitchFamily="18" charset="0"/>
              </a:rPr>
              <a:t> increase </a:t>
            </a:r>
            <a:r>
              <a:rPr lang="en-US" altLang="zh-CN" sz="2400" b="1" dirty="0">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DFS           </a:t>
            </a:r>
            <a:r>
              <a:rPr lang="en-US" altLang="zh-CN" sz="2400" b="1" i="1" dirty="0">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q</a:t>
            </a:r>
            <a:r>
              <a:rPr lang="en-US" altLang="zh-CN" sz="2400" b="1" dirty="0">
                <a:latin typeface="Times New Roman" panose="02020603050405020304" pitchFamily="18" charset="0"/>
                <a:ea typeface="等线" panose="02010600030101010101" pitchFamily="2" charset="-122"/>
                <a:cs typeface="Times New Roman" panose="02020603050405020304" pitchFamily="18" charset="0"/>
                <a:sym typeface="Symbol" panose="05050102010706020507" pitchFamily="18" charset="2"/>
              </a:rPr>
              <a:t> increase  BFS</a:t>
            </a:r>
            <a:endParaRPr lang="zh-CN" altLang="en-US" sz="2400" b="1" dirty="0">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5799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extLst>
              <a:ext uri="{28A0092B-C50C-407E-A947-70E740481C1C}">
                <a14:useLocalDpi xmlns:a14="http://schemas.microsoft.com/office/drawing/2010/main" val="0"/>
              </a:ext>
            </a:extLst>
          </a:blip>
          <a:srcRect l="15903" r="30204"/>
          <a:stretch/>
        </p:blipFill>
        <p:spPr>
          <a:xfrm>
            <a:off x="6847819" y="1264919"/>
            <a:ext cx="5087007" cy="5093839"/>
          </a:xfrm>
          <a:prstGeom prst="rect">
            <a:avLst/>
          </a:prstGeom>
        </p:spPr>
      </p:pic>
      <p:sp>
        <p:nvSpPr>
          <p:cNvPr id="4" name="文本占位符 1"/>
          <p:cNvSpPr>
            <a:spLocks noGrp="1"/>
          </p:cNvSpPr>
          <p:nvPr>
            <p:ph type="body" sz="quarter" idx="10"/>
          </p:nvPr>
        </p:nvSpPr>
        <p:spPr>
          <a:xfrm>
            <a:off x="281929" y="394250"/>
            <a:ext cx="8938271"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Unsupervised Cross-layer Random Walks</a:t>
            </a:r>
          </a:p>
        </p:txBody>
      </p:sp>
      <p:sp>
        <p:nvSpPr>
          <p:cNvPr id="5" name="文本框 4"/>
          <p:cNvSpPr txBox="1"/>
          <p:nvPr/>
        </p:nvSpPr>
        <p:spPr>
          <a:xfrm>
            <a:off x="7628557" y="3040898"/>
            <a:ext cx="3873035" cy="830997"/>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The original adjacency network </a:t>
            </a:r>
            <a:r>
              <a:rPr lang="en-US" altLang="zh-CN" sz="2800" b="1" i="1" dirty="0">
                <a:latin typeface="Calisto MT" panose="02040603050505030304" pitchFamily="18" charset="0"/>
              </a:rPr>
              <a:t>W</a:t>
            </a:r>
            <a:endParaRPr lang="zh-CN" altLang="en-US" sz="2400" b="1" dirty="0"/>
          </a:p>
        </p:txBody>
      </p:sp>
      <p:sp>
        <p:nvSpPr>
          <p:cNvPr id="7" name="文本框 6"/>
          <p:cNvSpPr txBox="1"/>
          <p:nvPr/>
        </p:nvSpPr>
        <p:spPr>
          <a:xfrm>
            <a:off x="8208029" y="5844819"/>
            <a:ext cx="2714089"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The role-based similarity network </a:t>
            </a:r>
            <a:r>
              <a:rPr lang="en-US" altLang="zh-CN" sz="2000" b="1" i="1" dirty="0">
                <a:latin typeface="微软雅黑" panose="020B0503020204020204" pitchFamily="34" charset="-122"/>
                <a:ea typeface="微软雅黑" panose="020B0503020204020204" pitchFamily="34" charset="-122"/>
              </a:rPr>
              <a:t>S</a:t>
            </a:r>
          </a:p>
        </p:txBody>
      </p:sp>
      <p:sp>
        <p:nvSpPr>
          <p:cNvPr id="8" name="文本框 7"/>
          <p:cNvSpPr txBox="1"/>
          <p:nvPr/>
        </p:nvSpPr>
        <p:spPr>
          <a:xfrm>
            <a:off x="8057568" y="1618345"/>
            <a:ext cx="2903525" cy="984885"/>
          </a:xfrm>
          <a:prstGeom prst="rect">
            <a:avLst/>
          </a:prstGeom>
          <a:solidFill>
            <a:schemeClr val="accent5">
              <a:lumMod val="20000"/>
              <a:lumOff val="80000"/>
            </a:schemeClr>
          </a:solidFill>
        </p:spPr>
        <p:txBody>
          <a:bodyPr wrap="squar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Sample based on proximity </a:t>
            </a:r>
          </a:p>
          <a:p>
            <a:pPr algn="ctr"/>
            <a:r>
              <a:rPr lang="en-US" altLang="zh-CN" b="1" dirty="0">
                <a:solidFill>
                  <a:srgbClr val="0070C0"/>
                </a:solidFill>
                <a:latin typeface="微软雅黑" panose="020B0503020204020204" pitchFamily="34" charset="-122"/>
                <a:ea typeface="微软雅黑" panose="020B0503020204020204" pitchFamily="34" charset="-122"/>
              </a:rPr>
              <a:t>(local community level )</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271464" y="4474068"/>
            <a:ext cx="2629544" cy="984885"/>
          </a:xfrm>
          <a:prstGeom prst="rect">
            <a:avLst/>
          </a:prstGeom>
          <a:solidFill>
            <a:schemeClr val="accent5">
              <a:lumMod val="20000"/>
              <a:lumOff val="80000"/>
            </a:schemeClr>
          </a:solidFill>
        </p:spPr>
        <p:txBody>
          <a:bodyPr wrap="square" rtlCol="0">
            <a:spAutoFit/>
          </a:bodyPr>
          <a:lstStyle/>
          <a:p>
            <a:pPr algn="ctr"/>
            <a:r>
              <a:rPr lang="en-US" altLang="zh-CN" sz="2000" dirty="0">
                <a:solidFill>
                  <a:srgbClr val="0070C0"/>
                </a:solidFill>
                <a:latin typeface="微软雅黑" panose="020B0503020204020204" pitchFamily="34" charset="-122"/>
                <a:ea typeface="微软雅黑" panose="020B0503020204020204" pitchFamily="34" charset="-122"/>
              </a:rPr>
              <a:t>Sample based on similarity </a:t>
            </a:r>
          </a:p>
          <a:p>
            <a:pPr algn="ctr"/>
            <a:r>
              <a:rPr lang="en-US" altLang="zh-CN" b="1" dirty="0">
                <a:solidFill>
                  <a:srgbClr val="0070C0"/>
                </a:solidFill>
                <a:latin typeface="微软雅黑" panose="020B0503020204020204" pitchFamily="34" charset="-122"/>
                <a:ea typeface="微软雅黑" panose="020B0503020204020204" pitchFamily="34" charset="-122"/>
              </a:rPr>
              <a:t>( global role level )</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85964" y="3110328"/>
            <a:ext cx="3142593" cy="954107"/>
          </a:xfrm>
          <a:prstGeom prst="rect">
            <a:avLst/>
          </a:prstGeom>
          <a:noFill/>
        </p:spPr>
        <p:txBody>
          <a:bodyPr wrap="square" rtlCol="0">
            <a:spAutoFit/>
          </a:bodyPr>
          <a:lstStyle/>
          <a:p>
            <a:pPr algn="ctr"/>
            <a:r>
              <a:rPr lang="en-US" altLang="zh-CN" sz="2800" b="1" dirty="0">
                <a:solidFill>
                  <a:srgbClr val="002060"/>
                </a:solidFill>
                <a:latin typeface="微软雅黑" panose="020B0503020204020204" pitchFamily="34" charset="-122"/>
                <a:ea typeface="微软雅黑" panose="020B0503020204020204" pitchFamily="34" charset="-122"/>
              </a:rPr>
              <a:t>Cross-layer Random Walks</a:t>
            </a:r>
          </a:p>
        </p:txBody>
      </p:sp>
      <p:sp>
        <p:nvSpPr>
          <p:cNvPr id="11" name="右箭头 10"/>
          <p:cNvSpPr/>
          <p:nvPr/>
        </p:nvSpPr>
        <p:spPr>
          <a:xfrm rot="19191272">
            <a:off x="6183249" y="2474878"/>
            <a:ext cx="893380" cy="348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2733300">
            <a:off x="6192200" y="4257960"/>
            <a:ext cx="890519" cy="378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92008" y="1490835"/>
            <a:ext cx="3992265" cy="3816429"/>
          </a:xfrm>
          <a:prstGeom prst="rect">
            <a:avLst/>
          </a:prstGeom>
          <a:noFill/>
        </p:spPr>
        <p:txBody>
          <a:bodyPr wrap="square" rtlCol="0">
            <a:spAutoFit/>
          </a:bodyPr>
          <a:lstStyle/>
          <a:p>
            <a:r>
              <a:rPr lang="en-US" altLang="zh-CN" sz="2600" b="1" dirty="0">
                <a:latin typeface="Calibri" panose="020F0502020204030204" pitchFamily="34" charset="0"/>
                <a:cs typeface="Calibri" panose="020F0502020204030204" pitchFamily="34" charset="0"/>
              </a:rPr>
              <a:t>Build a 2-layer network</a:t>
            </a:r>
          </a:p>
          <a:p>
            <a:r>
              <a:rPr lang="en-US" altLang="zh-CN" sz="2200" dirty="0">
                <a:latin typeface="Calibri" panose="020F0502020204030204" pitchFamily="34" charset="0"/>
                <a:cs typeface="Calibri" panose="020F0502020204030204" pitchFamily="34" charset="0"/>
              </a:rPr>
              <a:t>-- One layer based on community</a:t>
            </a:r>
          </a:p>
          <a:p>
            <a:r>
              <a:rPr lang="en-US" altLang="zh-CN" sz="2200" dirty="0">
                <a:latin typeface="Calibri" panose="020F0502020204030204" pitchFamily="34" charset="0"/>
                <a:cs typeface="Calibri" panose="020F0502020204030204" pitchFamily="34" charset="0"/>
              </a:rPr>
              <a:t>--</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The other based on node role</a:t>
            </a:r>
          </a:p>
          <a:p>
            <a:endParaRPr lang="en-US" altLang="zh-CN" sz="2400" b="1" dirty="0">
              <a:latin typeface="Calibri" panose="020F0502020204030204" pitchFamily="34" charset="0"/>
              <a:cs typeface="Calibri" panose="020F0502020204030204" pitchFamily="34" charset="0"/>
            </a:endParaRPr>
          </a:p>
          <a:p>
            <a:r>
              <a:rPr lang="en-US" altLang="zh-CN" sz="2600" b="1" dirty="0">
                <a:latin typeface="Calibri" panose="020F0502020204030204" pitchFamily="34" charset="0"/>
                <a:cs typeface="Calibri" panose="020F0502020204030204" pitchFamily="34" charset="0"/>
              </a:rPr>
              <a:t>Random walks on the 2-layer network</a:t>
            </a:r>
          </a:p>
          <a:p>
            <a:r>
              <a:rPr lang="en-US" altLang="zh-CN" sz="2200" dirty="0">
                <a:latin typeface="Calibri" panose="020F0502020204030204" pitchFamily="34" charset="0"/>
                <a:cs typeface="Calibri" panose="020F0502020204030204" pitchFamily="34" charset="0"/>
              </a:rPr>
              <a:t>-- A hyperparameter</a:t>
            </a:r>
          </a:p>
          <a:p>
            <a:endParaRPr lang="en-US" altLang="zh-CN" sz="2400" b="1" dirty="0">
              <a:latin typeface="Calibri" panose="020F0502020204030204" pitchFamily="34" charset="0"/>
              <a:cs typeface="Calibri" panose="020F0502020204030204" pitchFamily="34" charset="0"/>
            </a:endParaRPr>
          </a:p>
          <a:p>
            <a:r>
              <a:rPr lang="en-US" altLang="zh-CN" sz="2600" b="1" dirty="0">
                <a:latin typeface="Calibri" panose="020F0502020204030204" pitchFamily="34" charset="0"/>
                <a:cs typeface="Calibri" panose="020F0502020204030204" pitchFamily="34" charset="0"/>
              </a:rPr>
              <a:t>Use CBOW or </a:t>
            </a:r>
            <a:r>
              <a:rPr lang="en-US" altLang="zh-CN" sz="2600" b="1" dirty="0" err="1">
                <a:latin typeface="Calibri" panose="020F0502020204030204" pitchFamily="34" charset="0"/>
                <a:cs typeface="Calibri" panose="020F0502020204030204" pitchFamily="34" charset="0"/>
              </a:rPr>
              <a:t>SkipGram</a:t>
            </a:r>
            <a:r>
              <a:rPr lang="zh-CN" altLang="en-US" sz="2600" b="1" dirty="0">
                <a:latin typeface="Calibri" panose="020F0502020204030204" pitchFamily="34" charset="0"/>
                <a:cs typeface="Calibri" panose="020F0502020204030204" pitchFamily="34" charset="0"/>
              </a:rPr>
              <a:t> </a:t>
            </a:r>
            <a:r>
              <a:rPr lang="en-US" altLang="zh-CN" sz="2600" b="1" dirty="0">
                <a:latin typeface="Calibri" panose="020F0502020204030204" pitchFamily="34" charset="0"/>
                <a:cs typeface="Calibri" panose="020F0502020204030204" pitchFamily="34" charset="0"/>
              </a:rPr>
              <a:t>to obtain </a:t>
            </a:r>
            <a:r>
              <a:rPr lang="en-US" altLang="zh-CN" sz="2600" b="1" dirty="0" err="1">
                <a:latin typeface="Calibri" panose="020F0502020204030204" pitchFamily="34" charset="0"/>
                <a:cs typeface="Calibri" panose="020F0502020204030204" pitchFamily="34" charset="0"/>
              </a:rPr>
              <a:t>embeddings</a:t>
            </a:r>
            <a:endParaRPr lang="en-US" altLang="zh-CN" sz="2600" b="1" dirty="0">
              <a:latin typeface="Calibri" panose="020F0502020204030204" pitchFamily="34" charset="0"/>
              <a:cs typeface="Calibri" panose="020F0502020204030204" pitchFamily="34" charset="0"/>
            </a:endParaRPr>
          </a:p>
        </p:txBody>
      </p:sp>
      <p:sp>
        <p:nvSpPr>
          <p:cNvPr id="3" name="文本框 2"/>
          <p:cNvSpPr txBox="1"/>
          <p:nvPr/>
        </p:nvSpPr>
        <p:spPr>
          <a:xfrm>
            <a:off x="765059" y="5593081"/>
            <a:ext cx="6437826" cy="830997"/>
          </a:xfrm>
          <a:prstGeom prst="rect">
            <a:avLst/>
          </a:prstGeom>
          <a:noFill/>
        </p:spPr>
        <p:txBody>
          <a:bodyPr wrap="square" rtlCol="0">
            <a:spAutoFit/>
          </a:bodyPr>
          <a:lstStyle/>
          <a:p>
            <a:pPr marL="285750" indent="-285750">
              <a:buFont typeface="Wingdings" panose="05000000000000000000" pitchFamily="2" charset="2"/>
              <a:buChar char="ü"/>
            </a:pPr>
            <a:r>
              <a:rPr lang="en-US" altLang="zh-CN" sz="2400" b="1" dirty="0">
                <a:latin typeface="微软雅黑" panose="020B0503020204020204" pitchFamily="34" charset="-122"/>
                <a:ea typeface="微软雅黑" panose="020B0503020204020204" pitchFamily="34" charset="-122"/>
              </a:rPr>
              <a:t>More efficient than matrix factorization-based methods</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015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3">
            <a:extLst>
              <a:ext uri="{28A0092B-C50C-407E-A947-70E740481C1C}">
                <a14:useLocalDpi xmlns:a14="http://schemas.microsoft.com/office/drawing/2010/main" val="0"/>
              </a:ext>
            </a:extLst>
          </a:blip>
          <a:srcRect l="15903" r="30204"/>
          <a:stretch/>
        </p:blipFill>
        <p:spPr>
          <a:xfrm>
            <a:off x="6819780" y="651493"/>
            <a:ext cx="5087007" cy="5824788"/>
          </a:xfrm>
          <a:prstGeom prst="rect">
            <a:avLst/>
          </a:prstGeom>
        </p:spPr>
      </p:pic>
      <p:sp>
        <p:nvSpPr>
          <p:cNvPr id="4" name="文本占位符 1"/>
          <p:cNvSpPr>
            <a:spLocks noGrp="1"/>
          </p:cNvSpPr>
          <p:nvPr>
            <p:ph type="body" sz="quarter" idx="10"/>
          </p:nvPr>
        </p:nvSpPr>
        <p:spPr>
          <a:xfrm>
            <a:off x="197637" y="348032"/>
            <a:ext cx="8451063" cy="41657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Semi-Supervised Cross-layer Random Walks</a:t>
            </a:r>
          </a:p>
        </p:txBody>
      </p:sp>
      <p:sp>
        <p:nvSpPr>
          <p:cNvPr id="11" name="右箭头 10"/>
          <p:cNvSpPr/>
          <p:nvPr/>
        </p:nvSpPr>
        <p:spPr>
          <a:xfrm rot="19191272">
            <a:off x="6044782" y="2377709"/>
            <a:ext cx="893380" cy="348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2733300">
            <a:off x="5925902" y="4158211"/>
            <a:ext cx="1048016" cy="348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478534" y="1513019"/>
            <a:ext cx="1244621" cy="461665"/>
          </a:xfrm>
          <a:prstGeom prst="rect">
            <a:avLst/>
          </a:prstGeom>
          <a:noFill/>
        </p:spPr>
        <p:txBody>
          <a:bodyPr wrap="square" rtlCol="0">
            <a:spAutoFit/>
          </a:bodyPr>
          <a:lstStyle/>
          <a:p>
            <a:r>
              <a:rPr lang="en-US" altLang="zh-CN" sz="2400" b="1" dirty="0">
                <a:solidFill>
                  <a:srgbClr val="C00000"/>
                </a:solidFill>
              </a:rPr>
              <a:t>Label A</a:t>
            </a:r>
            <a:endParaRPr lang="zh-CN" altLang="en-US" sz="2400" b="1" dirty="0">
              <a:solidFill>
                <a:srgbClr val="C00000"/>
              </a:solidFill>
            </a:endParaRPr>
          </a:p>
        </p:txBody>
      </p:sp>
      <p:sp>
        <p:nvSpPr>
          <p:cNvPr id="14" name="矩形 13"/>
          <p:cNvSpPr/>
          <p:nvPr/>
        </p:nvSpPr>
        <p:spPr>
          <a:xfrm>
            <a:off x="9792719" y="954201"/>
            <a:ext cx="1217000" cy="461665"/>
          </a:xfrm>
          <a:prstGeom prst="rect">
            <a:avLst/>
          </a:prstGeom>
        </p:spPr>
        <p:txBody>
          <a:bodyPr wrap="none">
            <a:spAutoFit/>
          </a:bodyPr>
          <a:lstStyle/>
          <a:p>
            <a:pPr lvl="0"/>
            <a:r>
              <a:rPr lang="en-US" altLang="zh-CN" sz="2400" b="1" dirty="0">
                <a:solidFill>
                  <a:srgbClr val="C00000"/>
                </a:solidFill>
              </a:rPr>
              <a:t>Label A</a:t>
            </a:r>
            <a:endParaRPr lang="zh-CN" altLang="en-US" sz="2400" b="1" dirty="0">
              <a:solidFill>
                <a:srgbClr val="C00000"/>
              </a:solidFill>
            </a:endParaRPr>
          </a:p>
        </p:txBody>
      </p:sp>
      <p:sp>
        <p:nvSpPr>
          <p:cNvPr id="16" name="矩形 15"/>
          <p:cNvSpPr/>
          <p:nvPr/>
        </p:nvSpPr>
        <p:spPr>
          <a:xfrm>
            <a:off x="10468158" y="3720624"/>
            <a:ext cx="1217000" cy="461665"/>
          </a:xfrm>
          <a:prstGeom prst="rect">
            <a:avLst/>
          </a:prstGeom>
        </p:spPr>
        <p:txBody>
          <a:bodyPr wrap="none">
            <a:spAutoFit/>
          </a:bodyPr>
          <a:lstStyle/>
          <a:p>
            <a:pPr lvl="0"/>
            <a:r>
              <a:rPr lang="en-US" altLang="zh-CN" sz="2400" b="1" dirty="0">
                <a:solidFill>
                  <a:srgbClr val="C00000"/>
                </a:solidFill>
              </a:rPr>
              <a:t>Label A</a:t>
            </a:r>
            <a:endParaRPr lang="zh-CN" altLang="en-US" sz="2400" b="1" dirty="0">
              <a:solidFill>
                <a:srgbClr val="C00000"/>
              </a:solidFill>
            </a:endParaRPr>
          </a:p>
        </p:txBody>
      </p:sp>
      <p:sp>
        <p:nvSpPr>
          <p:cNvPr id="17" name="矩形 16"/>
          <p:cNvSpPr/>
          <p:nvPr/>
        </p:nvSpPr>
        <p:spPr>
          <a:xfrm>
            <a:off x="6537760" y="5190713"/>
            <a:ext cx="1217000" cy="461665"/>
          </a:xfrm>
          <a:prstGeom prst="rect">
            <a:avLst/>
          </a:prstGeom>
        </p:spPr>
        <p:txBody>
          <a:bodyPr wrap="none">
            <a:spAutoFit/>
          </a:bodyPr>
          <a:lstStyle/>
          <a:p>
            <a:pPr lvl="0"/>
            <a:r>
              <a:rPr lang="en-US" altLang="zh-CN" sz="2400" b="1" dirty="0">
                <a:solidFill>
                  <a:srgbClr val="C00000"/>
                </a:solidFill>
              </a:rPr>
              <a:t>Label A</a:t>
            </a:r>
            <a:endParaRPr lang="zh-CN" altLang="en-US" sz="2400" b="1" dirty="0">
              <a:solidFill>
                <a:srgbClr val="C00000"/>
              </a:solidFill>
            </a:endParaRPr>
          </a:p>
        </p:txBody>
      </p:sp>
      <p:sp>
        <p:nvSpPr>
          <p:cNvPr id="18" name="矩形 17"/>
          <p:cNvSpPr/>
          <p:nvPr/>
        </p:nvSpPr>
        <p:spPr>
          <a:xfrm>
            <a:off x="10744138" y="2203645"/>
            <a:ext cx="1196161" cy="461665"/>
          </a:xfrm>
          <a:prstGeom prst="rect">
            <a:avLst/>
          </a:prstGeom>
        </p:spPr>
        <p:txBody>
          <a:bodyPr wrap="none">
            <a:spAutoFit/>
          </a:bodyPr>
          <a:lstStyle/>
          <a:p>
            <a:pPr lvl="0"/>
            <a:r>
              <a:rPr lang="en-US" altLang="zh-CN" sz="2400" b="1" dirty="0">
                <a:solidFill>
                  <a:srgbClr val="C00000"/>
                </a:solidFill>
              </a:rPr>
              <a:t>Label B</a:t>
            </a:r>
            <a:endParaRPr lang="zh-CN" altLang="en-US" sz="2400" b="1" dirty="0">
              <a:solidFill>
                <a:srgbClr val="C00000"/>
              </a:solidFill>
            </a:endParaRPr>
          </a:p>
        </p:txBody>
      </p:sp>
      <p:sp>
        <p:nvSpPr>
          <p:cNvPr id="19" name="矩形 18"/>
          <p:cNvSpPr/>
          <p:nvPr/>
        </p:nvSpPr>
        <p:spPr>
          <a:xfrm>
            <a:off x="10826081" y="5506189"/>
            <a:ext cx="1196161" cy="461665"/>
          </a:xfrm>
          <a:prstGeom prst="rect">
            <a:avLst/>
          </a:prstGeom>
        </p:spPr>
        <p:txBody>
          <a:bodyPr wrap="none">
            <a:spAutoFit/>
          </a:bodyPr>
          <a:lstStyle/>
          <a:p>
            <a:pPr lvl="0"/>
            <a:r>
              <a:rPr lang="en-US" altLang="zh-CN" sz="2400" b="1" dirty="0">
                <a:solidFill>
                  <a:srgbClr val="C00000"/>
                </a:solidFill>
              </a:rPr>
              <a:t>Label B</a:t>
            </a:r>
            <a:endParaRPr lang="zh-CN" altLang="en-US" sz="2400" b="1" dirty="0">
              <a:solidFill>
                <a:srgbClr val="C00000"/>
              </a:solidFill>
            </a:endParaRPr>
          </a:p>
        </p:txBody>
      </p:sp>
      <p:sp>
        <p:nvSpPr>
          <p:cNvPr id="21" name="文本框 20"/>
          <p:cNvSpPr txBox="1"/>
          <p:nvPr/>
        </p:nvSpPr>
        <p:spPr>
          <a:xfrm>
            <a:off x="7559894" y="2641904"/>
            <a:ext cx="3481573" cy="738664"/>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The </a:t>
            </a:r>
            <a:r>
              <a:rPr lang="en-US" altLang="zh-CN" dirty="0" err="1">
                <a:latin typeface="微软雅黑" panose="020B0503020204020204" pitchFamily="34" charset="-122"/>
                <a:ea typeface="微软雅黑" panose="020B0503020204020204" pitchFamily="34" charset="-122"/>
              </a:rPr>
              <a:t>Orignal</a:t>
            </a:r>
            <a:r>
              <a:rPr lang="en-US" altLang="zh-CN" dirty="0">
                <a:latin typeface="微软雅黑" panose="020B0503020204020204" pitchFamily="34" charset="-122"/>
                <a:ea typeface="微软雅黑" panose="020B0503020204020204" pitchFamily="34" charset="-122"/>
              </a:rPr>
              <a:t> Adjacency Network </a:t>
            </a:r>
            <a:r>
              <a:rPr lang="en-US" altLang="zh-CN" sz="2400" b="1" i="1" dirty="0">
                <a:latin typeface="Calisto MT" panose="02040603050505030304" pitchFamily="18" charset="0"/>
              </a:rPr>
              <a:t>W</a:t>
            </a:r>
            <a:endParaRPr lang="zh-CN" altLang="en-US" sz="2000" b="1" dirty="0"/>
          </a:p>
        </p:txBody>
      </p:sp>
      <p:sp>
        <p:nvSpPr>
          <p:cNvPr id="22" name="文本框 21"/>
          <p:cNvSpPr txBox="1"/>
          <p:nvPr/>
        </p:nvSpPr>
        <p:spPr>
          <a:xfrm>
            <a:off x="8041487" y="5892627"/>
            <a:ext cx="2714089" cy="646331"/>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The Role-based Similarity Network </a:t>
            </a:r>
            <a:r>
              <a:rPr lang="en-US" altLang="zh-CN" b="1" i="1" dirty="0">
                <a:latin typeface="微软雅黑" panose="020B0503020204020204" pitchFamily="34" charset="-122"/>
                <a:ea typeface="微软雅黑" panose="020B0503020204020204" pitchFamily="34" charset="-122"/>
              </a:rPr>
              <a:t>S</a:t>
            </a:r>
          </a:p>
        </p:txBody>
      </p:sp>
      <p:cxnSp>
        <p:nvCxnSpPr>
          <p:cNvPr id="15" name="直接连接符 14"/>
          <p:cNvCxnSpPr/>
          <p:nvPr/>
        </p:nvCxnSpPr>
        <p:spPr>
          <a:xfrm flipV="1">
            <a:off x="7460974" y="926717"/>
            <a:ext cx="2492501" cy="707747"/>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5900360" y="941114"/>
            <a:ext cx="2379356" cy="369332"/>
          </a:xfrm>
          <a:prstGeom prst="rect">
            <a:avLst/>
          </a:prstGeom>
          <a:noFill/>
        </p:spPr>
        <p:txBody>
          <a:bodyPr wrap="square" rtlCol="0">
            <a:spAutoFit/>
          </a:bodyPr>
          <a:lstStyle/>
          <a:p>
            <a:r>
              <a:rPr lang="en-US" altLang="zh-CN" b="1" dirty="0"/>
              <a:t>High probability</a:t>
            </a:r>
            <a:endParaRPr lang="zh-CN" altLang="en-US" b="1" dirty="0"/>
          </a:p>
        </p:txBody>
      </p:sp>
      <p:sp>
        <p:nvSpPr>
          <p:cNvPr id="23" name="文本框 9"/>
          <p:cNvSpPr txBox="1"/>
          <p:nvPr/>
        </p:nvSpPr>
        <p:spPr>
          <a:xfrm>
            <a:off x="4617426" y="2968277"/>
            <a:ext cx="3142593" cy="954107"/>
          </a:xfrm>
          <a:prstGeom prst="rect">
            <a:avLst/>
          </a:prstGeom>
          <a:noFill/>
        </p:spPr>
        <p:txBody>
          <a:bodyPr wrap="square" rtlCol="0">
            <a:spAutoFit/>
          </a:bodyPr>
          <a:lstStyle/>
          <a:p>
            <a:pPr algn="ctr"/>
            <a:r>
              <a:rPr lang="en-US" altLang="zh-CN" sz="2800" b="1" dirty="0">
                <a:solidFill>
                  <a:srgbClr val="002060"/>
                </a:solidFill>
                <a:latin typeface="微软雅黑" panose="020B0503020204020204" pitchFamily="34" charset="-122"/>
                <a:ea typeface="微软雅黑" panose="020B0503020204020204" pitchFamily="34" charset="-122"/>
              </a:rPr>
              <a:t>Cross-layer Random Walks</a:t>
            </a:r>
          </a:p>
        </p:txBody>
      </p:sp>
      <p:sp>
        <p:nvSpPr>
          <p:cNvPr id="5" name="Rectangle 4"/>
          <p:cNvSpPr/>
          <p:nvPr/>
        </p:nvSpPr>
        <p:spPr>
          <a:xfrm>
            <a:off x="607207" y="2521624"/>
            <a:ext cx="3905465" cy="2062103"/>
          </a:xfrm>
          <a:prstGeom prst="rect">
            <a:avLst/>
          </a:prstGeom>
        </p:spPr>
        <p:txBody>
          <a:bodyPr wrap="square">
            <a:spAutoFit/>
          </a:bodyPr>
          <a:lstStyle/>
          <a:p>
            <a:r>
              <a:rPr lang="en-US" altLang="zh-CN" sz="3200" dirty="0">
                <a:latin typeface="Calibri" panose="020F0502020204030204" pitchFamily="34" charset="0"/>
                <a:ea typeface="微软雅黑" panose="020B0503020204020204" pitchFamily="34" charset="-122"/>
                <a:cs typeface="Calibri" panose="020F0502020204030204" pitchFamily="34" charset="0"/>
              </a:rPr>
              <a:t>Guide the random walks using label information in a </a:t>
            </a:r>
            <a:r>
              <a:rPr lang="en-US" altLang="zh-CN" sz="3200" b="1" dirty="0">
                <a:latin typeface="Calibri" panose="020F0502020204030204" pitchFamily="34" charset="0"/>
                <a:ea typeface="微软雅黑" panose="020B0503020204020204" pitchFamily="34" charset="-122"/>
                <a:cs typeface="Calibri" panose="020F0502020204030204" pitchFamily="34" charset="0"/>
              </a:rPr>
              <a:t>supervised manner</a:t>
            </a:r>
            <a:endParaRPr lang="zh-CN" altLang="en-US" sz="3200" b="1" dirty="0">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26579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197637" y="348032"/>
            <a:ext cx="7483323" cy="711577"/>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Experimental Results: Clustering</a:t>
            </a:r>
          </a:p>
        </p:txBody>
      </p:sp>
      <p:pic>
        <p:nvPicPr>
          <p:cNvPr id="20" name="图片 5">
            <a:extLst>
              <a:ext uri="{FF2B5EF4-FFF2-40B4-BE49-F238E27FC236}">
                <a16:creationId xmlns:a16="http://schemas.microsoft.com/office/drawing/2014/main" id="{351D37B8-D907-47F5-88E5-1D7FCD5D6B88}"/>
              </a:ext>
            </a:extLst>
          </p:cNvPr>
          <p:cNvPicPr>
            <a:picLocks noChangeAspect="1"/>
          </p:cNvPicPr>
          <p:nvPr/>
        </p:nvPicPr>
        <p:blipFill>
          <a:blip r:embed="rId3"/>
          <a:stretch>
            <a:fillRect/>
          </a:stretch>
        </p:blipFill>
        <p:spPr>
          <a:xfrm>
            <a:off x="1023240" y="1104026"/>
            <a:ext cx="3432645" cy="2734619"/>
          </a:xfrm>
          <a:prstGeom prst="rect">
            <a:avLst/>
          </a:prstGeom>
        </p:spPr>
      </p:pic>
      <p:pic>
        <p:nvPicPr>
          <p:cNvPr id="24" name="图片 7">
            <a:extLst>
              <a:ext uri="{FF2B5EF4-FFF2-40B4-BE49-F238E27FC236}">
                <a16:creationId xmlns:a16="http://schemas.microsoft.com/office/drawing/2014/main" id="{160AA581-BDC5-4FD6-B304-86FE5E95010B}"/>
              </a:ext>
            </a:extLst>
          </p:cNvPr>
          <p:cNvPicPr>
            <a:picLocks noChangeAspect="1"/>
          </p:cNvPicPr>
          <p:nvPr/>
        </p:nvPicPr>
        <p:blipFill>
          <a:blip r:embed="rId4"/>
          <a:stretch>
            <a:fillRect/>
          </a:stretch>
        </p:blipFill>
        <p:spPr>
          <a:xfrm>
            <a:off x="908924" y="3838645"/>
            <a:ext cx="3432645" cy="2742709"/>
          </a:xfrm>
          <a:prstGeom prst="rect">
            <a:avLst/>
          </a:prstGeom>
        </p:spPr>
      </p:pic>
      <p:pic>
        <p:nvPicPr>
          <p:cNvPr id="3" name="Picture 2"/>
          <p:cNvPicPr>
            <a:picLocks noChangeAspect="1"/>
          </p:cNvPicPr>
          <p:nvPr/>
        </p:nvPicPr>
        <p:blipFill>
          <a:blip r:embed="rId5"/>
          <a:stretch>
            <a:fillRect/>
          </a:stretch>
        </p:blipFill>
        <p:spPr>
          <a:xfrm>
            <a:off x="5301343" y="1140639"/>
            <a:ext cx="6135914" cy="4523270"/>
          </a:xfrm>
          <a:prstGeom prst="rect">
            <a:avLst/>
          </a:prstGeom>
        </p:spPr>
      </p:pic>
      <p:sp>
        <p:nvSpPr>
          <p:cNvPr id="5" name="TextBox 4"/>
          <p:cNvSpPr txBox="1"/>
          <p:nvPr/>
        </p:nvSpPr>
        <p:spPr>
          <a:xfrm>
            <a:off x="6647543" y="5663909"/>
            <a:ext cx="3978590" cy="461665"/>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The mirrored Karate network.</a:t>
            </a:r>
          </a:p>
        </p:txBody>
      </p:sp>
    </p:spTree>
    <p:extLst>
      <p:ext uri="{BB962C8B-B14F-4D97-AF65-F5344CB8AC3E}">
        <p14:creationId xmlns:p14="http://schemas.microsoft.com/office/powerpoint/2010/main" val="1684784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197637" y="348032"/>
            <a:ext cx="10940263" cy="711577"/>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Experimental Results: </a:t>
            </a:r>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Transductive</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Classification</a:t>
            </a:r>
          </a:p>
        </p:txBody>
      </p:sp>
      <p:pic>
        <p:nvPicPr>
          <p:cNvPr id="5" name="图片 2">
            <a:extLst>
              <a:ext uri="{FF2B5EF4-FFF2-40B4-BE49-F238E27FC236}">
                <a16:creationId xmlns:a16="http://schemas.microsoft.com/office/drawing/2014/main" id="{0889C9F0-D903-43C0-B031-E285E02FD14B}"/>
              </a:ext>
            </a:extLst>
          </p:cNvPr>
          <p:cNvPicPr>
            <a:picLocks noChangeAspect="1"/>
          </p:cNvPicPr>
          <p:nvPr/>
        </p:nvPicPr>
        <p:blipFill>
          <a:blip r:embed="rId3"/>
          <a:stretch>
            <a:fillRect/>
          </a:stretch>
        </p:blipFill>
        <p:spPr>
          <a:xfrm>
            <a:off x="2955410" y="1030014"/>
            <a:ext cx="6281179" cy="5565228"/>
          </a:xfrm>
          <a:prstGeom prst="rect">
            <a:avLst/>
          </a:prstGeom>
        </p:spPr>
      </p:pic>
      <p:sp>
        <p:nvSpPr>
          <p:cNvPr id="6" name="文本框 4">
            <a:extLst>
              <a:ext uri="{FF2B5EF4-FFF2-40B4-BE49-F238E27FC236}">
                <a16:creationId xmlns:a16="http://schemas.microsoft.com/office/drawing/2014/main" id="{52B0CD6F-1374-474A-8240-9AE14FE06746}"/>
              </a:ext>
            </a:extLst>
          </p:cNvPr>
          <p:cNvSpPr txBox="1"/>
          <p:nvPr/>
        </p:nvSpPr>
        <p:spPr>
          <a:xfrm>
            <a:off x="9459310" y="5108028"/>
            <a:ext cx="1880643" cy="461665"/>
          </a:xfrm>
          <a:prstGeom prst="rect">
            <a:avLst/>
          </a:prstGeom>
          <a:noFill/>
        </p:spPr>
        <p:txBody>
          <a:bodyPr wrap="none" rtlCol="0">
            <a:spAutoFit/>
          </a:bodyPr>
          <a:lstStyle/>
          <a:p>
            <a:r>
              <a:rPr lang="en-US" altLang="zh-CN" sz="2400" b="1" dirty="0"/>
              <a:t>7 categories</a:t>
            </a:r>
            <a:endParaRPr lang="zh-CN" altLang="en-US" sz="2400" b="1" dirty="0"/>
          </a:p>
        </p:txBody>
      </p:sp>
      <p:sp>
        <p:nvSpPr>
          <p:cNvPr id="7" name="文本框 8">
            <a:extLst>
              <a:ext uri="{FF2B5EF4-FFF2-40B4-BE49-F238E27FC236}">
                <a16:creationId xmlns:a16="http://schemas.microsoft.com/office/drawing/2014/main" id="{F2713700-CDC5-461F-9B06-C0CE8F207C14}"/>
              </a:ext>
            </a:extLst>
          </p:cNvPr>
          <p:cNvSpPr txBox="1"/>
          <p:nvPr/>
        </p:nvSpPr>
        <p:spPr>
          <a:xfrm>
            <a:off x="939876" y="4934252"/>
            <a:ext cx="2052165" cy="461665"/>
          </a:xfrm>
          <a:prstGeom prst="rect">
            <a:avLst/>
          </a:prstGeom>
          <a:noFill/>
        </p:spPr>
        <p:txBody>
          <a:bodyPr wrap="none" rtlCol="0">
            <a:spAutoFit/>
          </a:bodyPr>
          <a:lstStyle/>
          <a:p>
            <a:r>
              <a:rPr lang="en-US" altLang="zh-CN" sz="2400" b="1" dirty="0"/>
              <a:t>42 categories</a:t>
            </a:r>
            <a:endParaRPr lang="zh-CN" altLang="en-US" sz="2400" b="1" dirty="0"/>
          </a:p>
        </p:txBody>
      </p:sp>
      <p:sp>
        <p:nvSpPr>
          <p:cNvPr id="8" name="文本框 9">
            <a:extLst>
              <a:ext uri="{FF2B5EF4-FFF2-40B4-BE49-F238E27FC236}">
                <a16:creationId xmlns:a16="http://schemas.microsoft.com/office/drawing/2014/main" id="{44306319-148E-466C-B3E6-82E36205B746}"/>
              </a:ext>
            </a:extLst>
          </p:cNvPr>
          <p:cNvSpPr txBox="1"/>
          <p:nvPr/>
        </p:nvSpPr>
        <p:spPr>
          <a:xfrm>
            <a:off x="9454056" y="2012742"/>
            <a:ext cx="1880643" cy="461665"/>
          </a:xfrm>
          <a:prstGeom prst="rect">
            <a:avLst/>
          </a:prstGeom>
          <a:noFill/>
        </p:spPr>
        <p:txBody>
          <a:bodyPr wrap="none" rtlCol="0">
            <a:spAutoFit/>
          </a:bodyPr>
          <a:lstStyle/>
          <a:p>
            <a:r>
              <a:rPr lang="en-US" altLang="zh-CN" sz="2400" b="1" dirty="0"/>
              <a:t>4 categories</a:t>
            </a:r>
            <a:endParaRPr lang="zh-CN" altLang="en-US" sz="2400" b="1" dirty="0"/>
          </a:p>
        </p:txBody>
      </p:sp>
      <p:sp>
        <p:nvSpPr>
          <p:cNvPr id="9" name="文本框 10">
            <a:extLst>
              <a:ext uri="{FF2B5EF4-FFF2-40B4-BE49-F238E27FC236}">
                <a16:creationId xmlns:a16="http://schemas.microsoft.com/office/drawing/2014/main" id="{16A8A0C0-C98B-4FB3-81E1-98867C008548}"/>
              </a:ext>
            </a:extLst>
          </p:cNvPr>
          <p:cNvSpPr txBox="1"/>
          <p:nvPr/>
        </p:nvSpPr>
        <p:spPr>
          <a:xfrm>
            <a:off x="1074767" y="2012742"/>
            <a:ext cx="1880643" cy="461665"/>
          </a:xfrm>
          <a:prstGeom prst="rect">
            <a:avLst/>
          </a:prstGeom>
          <a:noFill/>
        </p:spPr>
        <p:txBody>
          <a:bodyPr wrap="none" rtlCol="0">
            <a:spAutoFit/>
          </a:bodyPr>
          <a:lstStyle/>
          <a:p>
            <a:r>
              <a:rPr lang="en-US" altLang="zh-CN" sz="2400" b="1" dirty="0"/>
              <a:t>4 categories</a:t>
            </a:r>
            <a:endParaRPr lang="zh-CN" altLang="en-US" sz="2400" b="1" dirty="0"/>
          </a:p>
        </p:txBody>
      </p:sp>
    </p:spTree>
    <p:extLst>
      <p:ext uri="{BB962C8B-B14F-4D97-AF65-F5344CB8AC3E}">
        <p14:creationId xmlns:p14="http://schemas.microsoft.com/office/powerpoint/2010/main" val="1023607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416571"/>
          </a:xfrm>
        </p:spPr>
        <p:txBody>
          <a:bodyPr>
            <a:noAutofit/>
          </a:bodyPr>
          <a:lstStyle/>
          <a:p>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EpiRep</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Representing Epidemic Dynamics </a:t>
            </a:r>
          </a:p>
        </p:txBody>
      </p:sp>
      <p:pic>
        <p:nvPicPr>
          <p:cNvPr id="5" name="Picture 4"/>
          <p:cNvPicPr>
            <a:picLocks noChangeAspect="1"/>
          </p:cNvPicPr>
          <p:nvPr/>
        </p:nvPicPr>
        <p:blipFill>
          <a:blip r:embed="rId3"/>
          <a:stretch>
            <a:fillRect/>
          </a:stretch>
        </p:blipFill>
        <p:spPr>
          <a:xfrm>
            <a:off x="733476" y="1446893"/>
            <a:ext cx="10645723" cy="4155621"/>
          </a:xfrm>
          <a:prstGeom prst="rect">
            <a:avLst/>
          </a:prstGeom>
        </p:spPr>
      </p:pic>
    </p:spTree>
    <p:extLst>
      <p:ext uri="{BB962C8B-B14F-4D97-AF65-F5344CB8AC3E}">
        <p14:creationId xmlns:p14="http://schemas.microsoft.com/office/powerpoint/2010/main" val="1475935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75782"/>
            <a:ext cx="10932875" cy="544610"/>
          </a:xfrm>
        </p:spPr>
        <p:txBody>
          <a:bodyPr>
            <a:noAutofit/>
          </a:bodyPr>
          <a:lstStyle/>
          <a:p>
            <a:r>
              <a:rPr lang="en-US" altLang="zh-CN" sz="4000" b="1" dirty="0">
                <a:solidFill>
                  <a:schemeClr val="accent1">
                    <a:lumMod val="75000"/>
                  </a:schemeClr>
                </a:solidFill>
                <a:latin typeface="Calibri" panose="020F0502020204030204" pitchFamily="34" charset="0"/>
                <a:cs typeface="Calibri" panose="020F0502020204030204" pitchFamily="34" charset="0"/>
              </a:rPr>
              <a:t>What’s Network Embedding?</a:t>
            </a:r>
            <a:endParaRPr lang="zh-CN" altLang="en-US"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3" name="图片 2"/>
          <p:cNvPicPr>
            <a:picLocks noChangeAspect="1"/>
          </p:cNvPicPr>
          <p:nvPr/>
        </p:nvPicPr>
        <p:blipFill rotWithShape="1">
          <a:blip r:embed="rId3"/>
          <a:srcRect l="5507"/>
          <a:stretch/>
        </p:blipFill>
        <p:spPr>
          <a:xfrm>
            <a:off x="256637" y="1180214"/>
            <a:ext cx="4761262" cy="4679385"/>
          </a:xfrm>
          <a:prstGeom prst="rect">
            <a:avLst/>
          </a:prstGeom>
        </p:spPr>
      </p:pic>
      <p:pic>
        <p:nvPicPr>
          <p:cNvPr id="4" name="图片 3"/>
          <p:cNvPicPr>
            <a:picLocks noChangeAspect="1"/>
          </p:cNvPicPr>
          <p:nvPr/>
        </p:nvPicPr>
        <p:blipFill rotWithShape="1">
          <a:blip r:embed="rId4"/>
          <a:srcRect l="475" t="17676"/>
          <a:stretch/>
        </p:blipFill>
        <p:spPr>
          <a:xfrm>
            <a:off x="5010238" y="1334342"/>
            <a:ext cx="6880964" cy="4485527"/>
          </a:xfrm>
          <a:prstGeom prst="rect">
            <a:avLst/>
          </a:prstGeom>
        </p:spPr>
      </p:pic>
      <p:sp>
        <p:nvSpPr>
          <p:cNvPr id="7" name="矩形 6"/>
          <p:cNvSpPr/>
          <p:nvPr/>
        </p:nvSpPr>
        <p:spPr>
          <a:xfrm>
            <a:off x="413359" y="6447389"/>
            <a:ext cx="11373633" cy="338554"/>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Cui, Peng, et al. "A survey on network embedding." IEEE TKDE 31.5 (2018): 833-852.</a:t>
            </a:r>
            <a:endParaRPr lang="zh-CN" altLang="en-US" sz="16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56638" y="5685270"/>
            <a:ext cx="5559962" cy="738664"/>
          </a:xfrm>
          <a:prstGeom prst="rect">
            <a:avLst/>
          </a:prstGeom>
          <a:noFill/>
        </p:spPr>
        <p:txBody>
          <a:bodyPr wrap="square" rtlCol="0">
            <a:spAutoFit/>
          </a:bodyPr>
          <a:lstStyle/>
          <a:p>
            <a:pPr algn="ctr"/>
            <a:r>
              <a:rPr lang="en-US" altLang="zh-CN" sz="2400" dirty="0">
                <a:latin typeface="Calibri" panose="020F0502020204030204" pitchFamily="34" charset="0"/>
                <a:ea typeface="微软雅黑" panose="020B0503020204020204" pitchFamily="34" charset="-122"/>
                <a:cs typeface="Calibri" panose="020F0502020204030204" pitchFamily="34" charset="0"/>
              </a:rPr>
              <a:t>features are </a:t>
            </a:r>
            <a:r>
              <a:rPr lang="en-US" altLang="zh-CN" sz="2400" b="1" dirty="0">
                <a:solidFill>
                  <a:schemeClr val="accent1">
                    <a:lumMod val="75000"/>
                  </a:schemeClr>
                </a:solidFill>
                <a:latin typeface="Calibri" panose="020F0502020204030204" pitchFamily="34" charset="0"/>
                <a:ea typeface="微软雅黑" panose="020B0503020204020204" pitchFamily="34" charset="-122"/>
                <a:cs typeface="Calibri" panose="020F0502020204030204" pitchFamily="34" charset="0"/>
              </a:rPr>
              <a:t>hand-engineered</a:t>
            </a:r>
            <a:r>
              <a:rPr lang="en-US" altLang="zh-CN" sz="2400" b="1" dirty="0">
                <a:latin typeface="Calibri" panose="020F0502020204030204" pitchFamily="34" charset="0"/>
                <a:ea typeface="微软雅黑" panose="020B0503020204020204" pitchFamily="34" charset="-122"/>
                <a:cs typeface="Calibri" panose="020F0502020204030204" pitchFamily="34" charset="0"/>
              </a:rPr>
              <a:t> </a:t>
            </a:r>
            <a:r>
              <a:rPr lang="en-US" altLang="zh-CN" sz="2400" dirty="0">
                <a:latin typeface="Calibri" panose="020F0502020204030204" pitchFamily="34" charset="0"/>
                <a:ea typeface="微软雅黑" panose="020B0503020204020204" pitchFamily="34" charset="-122"/>
                <a:cs typeface="Calibri" panose="020F0502020204030204" pitchFamily="34" charset="0"/>
              </a:rPr>
              <a:t>by</a:t>
            </a:r>
            <a:r>
              <a:rPr lang="en-US" altLang="zh-CN" sz="2400" b="1" dirty="0">
                <a:latin typeface="Calibri" panose="020F0502020204030204" pitchFamily="34" charset="0"/>
                <a:ea typeface="微软雅黑" panose="020B0503020204020204" pitchFamily="34" charset="-122"/>
                <a:cs typeface="Calibri" panose="020F0502020204030204" pitchFamily="34" charset="0"/>
              </a:rPr>
              <a:t> </a:t>
            </a:r>
            <a:r>
              <a:rPr lang="en-US" altLang="zh-CN" sz="2400" dirty="0">
                <a:latin typeface="Calibri" panose="020F0502020204030204" pitchFamily="34" charset="0"/>
                <a:ea typeface="微软雅黑" panose="020B0503020204020204" pitchFamily="34" charset="-122"/>
                <a:cs typeface="Calibri" panose="020F0502020204030204" pitchFamily="34" charset="0"/>
              </a:rPr>
              <a:t>heuristics </a:t>
            </a:r>
            <a:r>
              <a:rPr lang="en-US" altLang="zh-CN" dirty="0">
                <a:latin typeface="Calibri" panose="020F0502020204030204" pitchFamily="34" charset="0"/>
                <a:ea typeface="等线" panose="02010600030101010101" pitchFamily="2" charset="-122"/>
                <a:cs typeface="Calibri" panose="020F0502020204030204" pitchFamily="34" charset="0"/>
              </a:rPr>
              <a:t>e.g., Centrality, Modularity, Clustering coefficient…</a:t>
            </a:r>
            <a:endParaRPr lang="zh-CN" altLang="en-US" dirty="0">
              <a:latin typeface="Calibri" panose="020F0502020204030204" pitchFamily="34" charset="0"/>
              <a:ea typeface="等线" panose="02010600030101010101" pitchFamily="2" charset="-122"/>
              <a:cs typeface="Calibri" panose="020F0502020204030204" pitchFamily="34" charset="0"/>
            </a:endParaRPr>
          </a:p>
        </p:txBody>
      </p:sp>
      <p:sp>
        <p:nvSpPr>
          <p:cNvPr id="5" name="矩形 4"/>
          <p:cNvSpPr/>
          <p:nvPr/>
        </p:nvSpPr>
        <p:spPr>
          <a:xfrm>
            <a:off x="6054438" y="5653261"/>
            <a:ext cx="5331529" cy="738664"/>
          </a:xfrm>
          <a:prstGeom prst="rect">
            <a:avLst/>
          </a:prstGeom>
        </p:spPr>
        <p:txBody>
          <a:bodyPr wrap="square">
            <a:spAutoFit/>
          </a:bodyPr>
          <a:lstStyle/>
          <a:p>
            <a:pPr algn="ctr"/>
            <a:r>
              <a:rPr lang="en-US" altLang="zh-CN" sz="2400" dirty="0">
                <a:latin typeface="Calibri" panose="020F0502020204030204" pitchFamily="34" charset="0"/>
                <a:cs typeface="Calibri" panose="020F0502020204030204" pitchFamily="34" charset="0"/>
              </a:rPr>
              <a:t>features are </a:t>
            </a:r>
            <a:r>
              <a:rPr lang="en-US" altLang="zh-CN" sz="2400" b="1" dirty="0">
                <a:solidFill>
                  <a:schemeClr val="accent1">
                    <a:lumMod val="75000"/>
                  </a:schemeClr>
                </a:solidFill>
                <a:latin typeface="Calibri" panose="020F0502020204030204" pitchFamily="34" charset="0"/>
                <a:ea typeface="+mj-ea"/>
                <a:cs typeface="Calibri" panose="020F0502020204030204" pitchFamily="34" charset="0"/>
              </a:rPr>
              <a:t>automatically</a:t>
            </a:r>
            <a:r>
              <a:rPr lang="en-US" altLang="zh-CN" sz="2400" dirty="0">
                <a:latin typeface="Calibri" panose="020F0502020204030204" pitchFamily="34" charset="0"/>
                <a:ea typeface="+mj-ea"/>
                <a:cs typeface="Calibri" panose="020F0502020204030204" pitchFamily="34" charset="0"/>
              </a:rPr>
              <a:t> learned </a:t>
            </a:r>
          </a:p>
          <a:p>
            <a:pPr algn="ctr"/>
            <a:r>
              <a:rPr lang="en-US" altLang="zh-CN" dirty="0">
                <a:latin typeface="Calibri" panose="020F0502020204030204" pitchFamily="34" charset="0"/>
                <a:ea typeface="+mj-ea"/>
                <a:cs typeface="Calibri" panose="020F0502020204030204" pitchFamily="34" charset="0"/>
              </a:rPr>
              <a:t>by preserving certain network properties</a:t>
            </a:r>
          </a:p>
        </p:txBody>
      </p:sp>
      <p:cxnSp>
        <p:nvCxnSpPr>
          <p:cNvPr id="9" name="Straight Connector 8"/>
          <p:cNvCxnSpPr/>
          <p:nvPr/>
        </p:nvCxnSpPr>
        <p:spPr>
          <a:xfrm>
            <a:off x="413359" y="6447389"/>
            <a:ext cx="7478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400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a:solidFill>
                  <a:schemeClr val="tx2"/>
                </a:solidFill>
                <a:latin typeface="Calibri" panose="020F0502020204030204" pitchFamily="34" charset="0"/>
                <a:ea typeface="微软雅黑" panose="020B0503020204020204" pitchFamily="34" charset="-122"/>
                <a:cs typeface="Calibri" panose="020F0502020204030204" pitchFamily="34" charset="0"/>
              </a:rPr>
              <a:t>Epidemic Dynamics</a:t>
            </a:r>
          </a:p>
        </p:txBody>
      </p:sp>
      <p:pic>
        <p:nvPicPr>
          <p:cNvPr id="6" name="图片 9" descr="1836000c08f5e5f4e171">
            <a:extLst>
              <a:ext uri="{FF2B5EF4-FFF2-40B4-BE49-F238E27FC236}">
                <a16:creationId xmlns:a16="http://schemas.microsoft.com/office/drawing/2014/main" id="{11DAB22F-A421-4813-BC15-B2D044135B9B}"/>
              </a:ext>
            </a:extLst>
          </p:cNvPr>
          <p:cNvPicPr>
            <a:picLocks noChangeAspect="1"/>
          </p:cNvPicPr>
          <p:nvPr/>
        </p:nvPicPr>
        <p:blipFill>
          <a:blip r:embed="rId3"/>
          <a:stretch>
            <a:fillRect/>
          </a:stretch>
        </p:blipFill>
        <p:spPr>
          <a:xfrm>
            <a:off x="5662613" y="1461728"/>
            <a:ext cx="6040958" cy="3508375"/>
          </a:xfrm>
          <a:prstGeom prst="rect">
            <a:avLst/>
          </a:prstGeom>
        </p:spPr>
      </p:pic>
      <p:sp>
        <p:nvSpPr>
          <p:cNvPr id="7" name="圆角矩形 3">
            <a:extLst>
              <a:ext uri="{FF2B5EF4-FFF2-40B4-BE49-F238E27FC236}">
                <a16:creationId xmlns:a16="http://schemas.microsoft.com/office/drawing/2014/main" id="{181CD84B-8BC0-4530-9F03-F4A4F6BD8C3F}"/>
              </a:ext>
            </a:extLst>
          </p:cNvPr>
          <p:cNvSpPr/>
          <p:nvPr/>
        </p:nvSpPr>
        <p:spPr>
          <a:xfrm>
            <a:off x="742071" y="1623061"/>
            <a:ext cx="4138540" cy="1805940"/>
          </a:xfrm>
          <a:prstGeom prst="round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流程图: 接点 13">
            <a:extLst>
              <a:ext uri="{FF2B5EF4-FFF2-40B4-BE49-F238E27FC236}">
                <a16:creationId xmlns:a16="http://schemas.microsoft.com/office/drawing/2014/main" id="{D954C0AB-6B07-453A-8076-09CD5F2BE407}"/>
              </a:ext>
            </a:extLst>
          </p:cNvPr>
          <p:cNvSpPr/>
          <p:nvPr/>
        </p:nvSpPr>
        <p:spPr>
          <a:xfrm>
            <a:off x="1277658" y="2280875"/>
            <a:ext cx="600566" cy="590236"/>
          </a:xfrm>
          <a:prstGeom prst="flowChartConnector">
            <a:avLst/>
          </a:prstGeom>
          <a:noFill/>
          <a:ln w="317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n w="0"/>
                <a:solidFill>
                  <a:schemeClr val="tx1"/>
                </a:solidFill>
                <a:effectLst>
                  <a:outerShdw blurRad="38100" dist="25400" dir="5400000" algn="ctr" rotWithShape="0">
                    <a:srgbClr val="6E747A">
                      <a:alpha val="43000"/>
                    </a:srgbClr>
                  </a:outerShdw>
                </a:effectLst>
                <a:cs typeface="+mn-ea"/>
                <a:sym typeface="+mn-lt"/>
              </a:rPr>
              <a:t>S</a:t>
            </a:r>
            <a:endParaRPr lang="zh-CN" altLang="en-US" sz="2000" dirty="0">
              <a:ln w="0"/>
              <a:solidFill>
                <a:schemeClr val="tx1"/>
              </a:solidFill>
              <a:effectLst>
                <a:outerShdw blurRad="38100" dist="25400" dir="5400000" algn="ctr" rotWithShape="0">
                  <a:srgbClr val="6E747A">
                    <a:alpha val="43000"/>
                  </a:srgbClr>
                </a:outerShdw>
              </a:effectLst>
              <a:cs typeface="+mn-ea"/>
              <a:sym typeface="+mn-lt"/>
            </a:endParaRPr>
          </a:p>
        </p:txBody>
      </p:sp>
      <p:sp>
        <p:nvSpPr>
          <p:cNvPr id="9" name="流程图: 接点 14">
            <a:extLst>
              <a:ext uri="{FF2B5EF4-FFF2-40B4-BE49-F238E27FC236}">
                <a16:creationId xmlns:a16="http://schemas.microsoft.com/office/drawing/2014/main" id="{22D5D0EE-7195-4F06-B7CD-ABDB1FE234DC}"/>
              </a:ext>
            </a:extLst>
          </p:cNvPr>
          <p:cNvSpPr/>
          <p:nvPr/>
        </p:nvSpPr>
        <p:spPr>
          <a:xfrm>
            <a:off x="2458944" y="2261791"/>
            <a:ext cx="612648" cy="590236"/>
          </a:xfrm>
          <a:prstGeom prst="flowChartConnector">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n w="0"/>
                <a:solidFill>
                  <a:schemeClr val="tx1"/>
                </a:solidFill>
                <a:effectLst>
                  <a:outerShdw blurRad="38100" dist="19050" dir="2700000" algn="tl" rotWithShape="0">
                    <a:schemeClr val="dk1">
                      <a:alpha val="40000"/>
                    </a:schemeClr>
                  </a:outerShdw>
                </a:effectLst>
                <a:cs typeface="+mn-ea"/>
                <a:sym typeface="+mn-lt"/>
              </a:rPr>
              <a:t>I</a:t>
            </a:r>
            <a:endParaRPr lang="zh-CN" altLang="en-US" sz="2000" dirty="0">
              <a:ln w="0"/>
              <a:solidFill>
                <a:schemeClr val="tx1"/>
              </a:solidFill>
              <a:effectLst>
                <a:outerShdw blurRad="38100" dist="19050" dir="2700000" algn="tl" rotWithShape="0">
                  <a:schemeClr val="dk1">
                    <a:alpha val="40000"/>
                  </a:schemeClr>
                </a:outerShdw>
              </a:effectLst>
              <a:cs typeface="+mn-ea"/>
              <a:sym typeface="+mn-lt"/>
            </a:endParaRPr>
          </a:p>
        </p:txBody>
      </p:sp>
      <p:sp>
        <p:nvSpPr>
          <p:cNvPr id="10" name="流程图: 接点 17">
            <a:extLst>
              <a:ext uri="{FF2B5EF4-FFF2-40B4-BE49-F238E27FC236}">
                <a16:creationId xmlns:a16="http://schemas.microsoft.com/office/drawing/2014/main" id="{ECEFA016-1F5A-4696-8CC2-6EF17FB73B25}"/>
              </a:ext>
            </a:extLst>
          </p:cNvPr>
          <p:cNvSpPr/>
          <p:nvPr/>
        </p:nvSpPr>
        <p:spPr>
          <a:xfrm>
            <a:off x="3707788" y="2270898"/>
            <a:ext cx="612648" cy="590236"/>
          </a:xfrm>
          <a:prstGeom prst="flowChartConnector">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n w="0"/>
                <a:solidFill>
                  <a:schemeClr val="tx1"/>
                </a:solidFill>
                <a:effectLst>
                  <a:outerShdw blurRad="38100" dist="19050" dir="2700000" algn="tl" rotWithShape="0">
                    <a:schemeClr val="dk1">
                      <a:alpha val="40000"/>
                    </a:schemeClr>
                  </a:outerShdw>
                </a:effectLst>
                <a:cs typeface="+mn-ea"/>
                <a:sym typeface="+mn-lt"/>
              </a:rPr>
              <a:t>R</a:t>
            </a:r>
            <a:endParaRPr lang="zh-CN" altLang="en-US" sz="2000" dirty="0">
              <a:ln w="0"/>
              <a:solidFill>
                <a:schemeClr val="tx1"/>
              </a:solidFill>
              <a:effectLst>
                <a:outerShdw blurRad="38100" dist="19050" dir="2700000" algn="tl" rotWithShape="0">
                  <a:schemeClr val="dk1">
                    <a:alpha val="40000"/>
                  </a:schemeClr>
                </a:outerShdw>
              </a:effectLst>
              <a:cs typeface="+mn-ea"/>
              <a:sym typeface="+mn-lt"/>
            </a:endParaRPr>
          </a:p>
        </p:txBody>
      </p:sp>
      <p:cxnSp>
        <p:nvCxnSpPr>
          <p:cNvPr id="11" name="直接箭头连接符 22">
            <a:extLst>
              <a:ext uri="{FF2B5EF4-FFF2-40B4-BE49-F238E27FC236}">
                <a16:creationId xmlns:a16="http://schemas.microsoft.com/office/drawing/2014/main" id="{7802B3AE-7596-45FD-B0A8-56AE9ADCABC4}"/>
              </a:ext>
            </a:extLst>
          </p:cNvPr>
          <p:cNvCxnSpPr>
            <a:cxnSpLocks/>
            <a:endCxn id="9" idx="2"/>
          </p:cNvCxnSpPr>
          <p:nvPr/>
        </p:nvCxnSpPr>
        <p:spPr>
          <a:xfrm flipV="1">
            <a:off x="1913464" y="2556909"/>
            <a:ext cx="545480" cy="13918"/>
          </a:xfrm>
          <a:prstGeom prst="straightConnector1">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4">
            <a:extLst>
              <a:ext uri="{FF2B5EF4-FFF2-40B4-BE49-F238E27FC236}">
                <a16:creationId xmlns:a16="http://schemas.microsoft.com/office/drawing/2014/main" id="{05D34C8E-46F7-4EFF-8946-974C0FE4FE56}"/>
              </a:ext>
            </a:extLst>
          </p:cNvPr>
          <p:cNvCxnSpPr>
            <a:stCxn id="9" idx="6"/>
            <a:endCxn id="10" idx="2"/>
          </p:cNvCxnSpPr>
          <p:nvPr/>
        </p:nvCxnSpPr>
        <p:spPr>
          <a:xfrm>
            <a:off x="3071592" y="2556909"/>
            <a:ext cx="636196" cy="91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25">
                <a:extLst>
                  <a:ext uri="{FF2B5EF4-FFF2-40B4-BE49-F238E27FC236}">
                    <a16:creationId xmlns:a16="http://schemas.microsoft.com/office/drawing/2014/main" id="{BD687E46-E804-46D6-8420-7AA45AE684FE}"/>
                  </a:ext>
                </a:extLst>
              </p:cNvPr>
              <p:cNvSpPr/>
              <p:nvPr/>
            </p:nvSpPr>
            <p:spPr>
              <a:xfrm>
                <a:off x="1882453" y="2271145"/>
                <a:ext cx="485775" cy="248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cs typeface="+mn-ea"/>
                          <a:sym typeface="+mn-lt"/>
                        </a:rPr>
                        <m:t>𝛽</m:t>
                      </m:r>
                    </m:oMath>
                  </m:oMathPara>
                </a14:m>
                <a:endParaRPr lang="zh-CN" altLang="en-US" dirty="0">
                  <a:cs typeface="+mn-ea"/>
                  <a:sym typeface="+mn-lt"/>
                </a:endParaRPr>
              </a:p>
            </p:txBody>
          </p:sp>
        </mc:Choice>
        <mc:Fallback xmlns="">
          <p:sp>
            <p:nvSpPr>
              <p:cNvPr id="13" name="矩形 25">
                <a:extLst>
                  <a:ext uri="{FF2B5EF4-FFF2-40B4-BE49-F238E27FC236}">
                    <a16:creationId xmlns:a16="http://schemas.microsoft.com/office/drawing/2014/main" id="{BD687E46-E804-46D6-8420-7AA45AE684FE}"/>
                  </a:ext>
                </a:extLst>
              </p:cNvPr>
              <p:cNvSpPr>
                <a:spLocks noRot="1" noChangeAspect="1" noMove="1" noResize="1" noEditPoints="1" noAdjustHandles="1" noChangeArrowheads="1" noChangeShapeType="1" noTextEdit="1"/>
              </p:cNvSpPr>
              <p:nvPr/>
            </p:nvSpPr>
            <p:spPr>
              <a:xfrm>
                <a:off x="1882453" y="2271145"/>
                <a:ext cx="485775" cy="248621"/>
              </a:xfrm>
              <a:prstGeom prst="rect">
                <a:avLst/>
              </a:prstGeom>
              <a:blipFill>
                <a:blip r:embed="rId4"/>
                <a:stretch>
                  <a:fillRect t="-10000" b="-45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圆角矩形 29">
                <a:extLst>
                  <a:ext uri="{FF2B5EF4-FFF2-40B4-BE49-F238E27FC236}">
                    <a16:creationId xmlns:a16="http://schemas.microsoft.com/office/drawing/2014/main" id="{41E280BA-29EE-4D0F-8592-DFE4EE2F58FA}"/>
                  </a:ext>
                </a:extLst>
              </p:cNvPr>
              <p:cNvSpPr/>
              <p:nvPr/>
            </p:nvSpPr>
            <p:spPr>
              <a:xfrm>
                <a:off x="3154771" y="2261791"/>
                <a:ext cx="416623" cy="242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cs typeface="+mn-ea"/>
                          <a:sym typeface="+mn-lt"/>
                        </a:rPr>
                        <m:t>𝛾</m:t>
                      </m:r>
                    </m:oMath>
                  </m:oMathPara>
                </a14:m>
                <a:endParaRPr lang="zh-CN" altLang="en-US" dirty="0">
                  <a:cs typeface="+mn-ea"/>
                  <a:sym typeface="+mn-lt"/>
                </a:endParaRPr>
              </a:p>
            </p:txBody>
          </p:sp>
        </mc:Choice>
        <mc:Fallback xmlns="">
          <p:sp>
            <p:nvSpPr>
              <p:cNvPr id="14" name="圆角矩形 29">
                <a:extLst>
                  <a:ext uri="{FF2B5EF4-FFF2-40B4-BE49-F238E27FC236}">
                    <a16:creationId xmlns:a16="http://schemas.microsoft.com/office/drawing/2014/main" id="{41E280BA-29EE-4D0F-8592-DFE4EE2F58FA}"/>
                  </a:ext>
                </a:extLst>
              </p:cNvPr>
              <p:cNvSpPr>
                <a:spLocks noRot="1" noChangeAspect="1" noMove="1" noResize="1" noEditPoints="1" noAdjustHandles="1" noChangeArrowheads="1" noChangeShapeType="1" noTextEdit="1"/>
              </p:cNvSpPr>
              <p:nvPr/>
            </p:nvSpPr>
            <p:spPr>
              <a:xfrm>
                <a:off x="3154771" y="2261791"/>
                <a:ext cx="416623" cy="242992"/>
              </a:xfrm>
              <a:prstGeom prst="roundRect">
                <a:avLst/>
              </a:prstGeom>
              <a:blipFill>
                <a:blip r:embed="rId5"/>
                <a:stretch>
                  <a:fillRect b="-32500"/>
                </a:stretch>
              </a:blipFill>
              <a:ln>
                <a:noFill/>
              </a:ln>
            </p:spPr>
            <p:txBody>
              <a:bodyPr/>
              <a:lstStyle/>
              <a:p>
                <a:r>
                  <a:rPr lang="en-US">
                    <a:noFill/>
                  </a:rPr>
                  <a:t> </a:t>
                </a:r>
              </a:p>
            </p:txBody>
          </p:sp>
        </mc:Fallback>
      </mc:AlternateContent>
      <p:sp>
        <p:nvSpPr>
          <p:cNvPr id="15" name="矩形 28">
            <a:extLst>
              <a:ext uri="{FF2B5EF4-FFF2-40B4-BE49-F238E27FC236}">
                <a16:creationId xmlns:a16="http://schemas.microsoft.com/office/drawing/2014/main" id="{A36BC758-F2AB-49EC-8A0B-0FCAD37B089C}"/>
              </a:ext>
            </a:extLst>
          </p:cNvPr>
          <p:cNvSpPr/>
          <p:nvPr/>
        </p:nvSpPr>
        <p:spPr>
          <a:xfrm>
            <a:off x="818681" y="1734452"/>
            <a:ext cx="1666977" cy="406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n w="0"/>
                <a:solidFill>
                  <a:schemeClr val="tx1"/>
                </a:solidFill>
                <a:effectLst>
                  <a:outerShdw blurRad="38100" dist="19050" dir="2700000" algn="tl" rotWithShape="0">
                    <a:schemeClr val="dk1">
                      <a:alpha val="40000"/>
                    </a:schemeClr>
                  </a:outerShdw>
                </a:effectLst>
                <a:cs typeface="+mn-ea"/>
                <a:sym typeface="+mn-lt"/>
              </a:rPr>
              <a:t>SIR Model</a:t>
            </a:r>
            <a:endParaRPr lang="zh-CN" altLang="en-US" sz="2000" dirty="0">
              <a:ln w="0"/>
              <a:solidFill>
                <a:schemeClr val="tx1"/>
              </a:solidFill>
              <a:effectLst>
                <a:outerShdw blurRad="38100" dist="19050" dir="2700000" algn="tl" rotWithShape="0">
                  <a:schemeClr val="dk1">
                    <a:alpha val="40000"/>
                  </a:schemeClr>
                </a:outerShdw>
              </a:effectLst>
              <a:cs typeface="+mn-ea"/>
              <a:sym typeface="+mn-lt"/>
            </a:endParaRPr>
          </a:p>
        </p:txBody>
      </p:sp>
      <p:sp>
        <p:nvSpPr>
          <p:cNvPr id="16" name="矩形 29">
            <a:extLst>
              <a:ext uri="{FF2B5EF4-FFF2-40B4-BE49-F238E27FC236}">
                <a16:creationId xmlns:a16="http://schemas.microsoft.com/office/drawing/2014/main" id="{2ECD7BAE-9002-49A5-927F-C4FF7FF6FB09}"/>
              </a:ext>
            </a:extLst>
          </p:cNvPr>
          <p:cNvSpPr/>
          <p:nvPr/>
        </p:nvSpPr>
        <p:spPr>
          <a:xfrm>
            <a:off x="1017270" y="2933829"/>
            <a:ext cx="3623310" cy="56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tx1"/>
                </a:solidFill>
                <a:cs typeface="+mn-ea"/>
                <a:sym typeface="+mn-lt"/>
              </a:rPr>
              <a:t>S: Susceptible; I: Infected; R: Recovered</a:t>
            </a:r>
          </a:p>
        </p:txBody>
      </p:sp>
      <mc:AlternateContent xmlns:mc="http://schemas.openxmlformats.org/markup-compatibility/2006" xmlns:a14="http://schemas.microsoft.com/office/drawing/2010/main">
        <mc:Choice Requires="a14">
          <p:sp>
            <p:nvSpPr>
              <p:cNvPr id="17" name="矩形 5">
                <a:extLst>
                  <a:ext uri="{FF2B5EF4-FFF2-40B4-BE49-F238E27FC236}">
                    <a16:creationId xmlns:a16="http://schemas.microsoft.com/office/drawing/2014/main" id="{A7B5190F-306D-4D5B-92C0-E0DAA114676D}"/>
                  </a:ext>
                </a:extLst>
              </p:cNvPr>
              <p:cNvSpPr/>
              <p:nvPr/>
            </p:nvSpPr>
            <p:spPr>
              <a:xfrm>
                <a:off x="832402" y="4206324"/>
                <a:ext cx="1884169" cy="205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a:latin typeface="Cambria Math" panose="02040503050406030204" pitchFamily="18" charset="0"/>
                              <a:cs typeface="+mn-ea"/>
                              <a:sym typeface="+mn-lt"/>
                            </a:rPr>
                          </m:ctrlPr>
                        </m:dPr>
                        <m:e>
                          <m:eqArr>
                            <m:eqArrPr>
                              <m:ctrlPr>
                                <a:rPr lang="en-US" altLang="zh-CN" i="1">
                                  <a:latin typeface="Cambria Math" panose="02040503050406030204" pitchFamily="18" charset="0"/>
                                  <a:cs typeface="+mn-ea"/>
                                  <a:sym typeface="+mn-lt"/>
                                </a:rPr>
                              </m:ctrlPr>
                            </m:eqArrPr>
                            <m:e>
                              <m:f>
                                <m:fPr>
                                  <m:ctrlPr>
                                    <a:rPr lang="en-US" altLang="zh-CN" i="1">
                                      <a:latin typeface="Cambria Math" panose="02040503050406030204" pitchFamily="18" charset="0"/>
                                      <a:cs typeface="+mn-ea"/>
                                      <a:sym typeface="+mn-lt"/>
                                    </a:rPr>
                                  </m:ctrlPr>
                                </m:fPr>
                                <m:num>
                                  <m:r>
                                    <a:rPr lang="en-US" altLang="zh-CN" i="1">
                                      <a:latin typeface="Cambria Math" panose="02040503050406030204" pitchFamily="18" charset="0"/>
                                      <a:cs typeface="+mn-ea"/>
                                      <a:sym typeface="+mn-lt"/>
                                    </a:rPr>
                                    <m:t>𝑑𝑆</m:t>
                                  </m:r>
                                </m:num>
                                <m:den>
                                  <m:r>
                                    <a:rPr lang="en-US" altLang="zh-CN" i="1">
                                      <a:latin typeface="Cambria Math" panose="02040503050406030204" pitchFamily="18" charset="0"/>
                                      <a:cs typeface="+mn-ea"/>
                                      <a:sym typeface="+mn-lt"/>
                                    </a:rPr>
                                    <m:t>𝑑𝑡</m:t>
                                  </m:r>
                                </m:den>
                              </m:f>
                              <m:r>
                                <a:rPr lang="en-US" altLang="zh-CN" i="1">
                                  <a:latin typeface="Cambria Math" panose="02040503050406030204" pitchFamily="18" charset="0"/>
                                  <a:cs typeface="+mn-ea"/>
                                  <a:sym typeface="+mn-lt"/>
                                </a:rPr>
                                <m:t>=−</m:t>
                              </m:r>
                              <m:r>
                                <a:rPr lang="zh-CN" altLang="en-US" i="1">
                                  <a:latin typeface="Cambria Math" panose="02040503050406030204" pitchFamily="18" charset="0"/>
                                  <a:cs typeface="+mn-ea"/>
                                  <a:sym typeface="+mn-lt"/>
                                </a:rPr>
                                <m:t>𝛽</m:t>
                              </m:r>
                              <m:r>
                                <a:rPr lang="en-US" altLang="zh-CN" i="1">
                                  <a:latin typeface="Cambria Math" panose="02040503050406030204" pitchFamily="18" charset="0"/>
                                  <a:cs typeface="+mn-ea"/>
                                  <a:sym typeface="+mn-lt"/>
                                </a:rPr>
                                <m:t>𝑆𝐼</m:t>
                              </m:r>
                              <m:r>
                                <a:rPr lang="en-US" altLang="zh-CN" i="1">
                                  <a:latin typeface="Cambria Math" panose="02040503050406030204" pitchFamily="18" charset="0"/>
                                  <a:cs typeface="+mn-ea"/>
                                  <a:sym typeface="+mn-lt"/>
                                </a:rPr>
                                <m:t>      </m:t>
                              </m:r>
                            </m:e>
                            <m:e>
                              <m:f>
                                <m:fPr>
                                  <m:ctrlPr>
                                    <a:rPr lang="en-US" altLang="zh-CN" i="1">
                                      <a:latin typeface="Cambria Math" panose="02040503050406030204" pitchFamily="18" charset="0"/>
                                      <a:cs typeface="+mn-ea"/>
                                      <a:sym typeface="+mn-lt"/>
                                    </a:rPr>
                                  </m:ctrlPr>
                                </m:fPr>
                                <m:num>
                                  <m:r>
                                    <a:rPr lang="en-US" altLang="zh-CN" i="1">
                                      <a:latin typeface="Cambria Math" panose="02040503050406030204" pitchFamily="18" charset="0"/>
                                      <a:cs typeface="+mn-ea"/>
                                      <a:sym typeface="+mn-lt"/>
                                    </a:rPr>
                                    <m:t>𝑑𝐼</m:t>
                                  </m:r>
                                </m:num>
                                <m:den>
                                  <m:r>
                                    <a:rPr lang="en-US" altLang="zh-CN" i="1">
                                      <a:latin typeface="Cambria Math" panose="02040503050406030204" pitchFamily="18" charset="0"/>
                                      <a:cs typeface="+mn-ea"/>
                                      <a:sym typeface="+mn-lt"/>
                                    </a:rPr>
                                    <m:t>𝑑𝑡</m:t>
                                  </m:r>
                                </m:den>
                              </m:f>
                              <m:r>
                                <a:rPr lang="en-US" altLang="zh-CN" i="1">
                                  <a:latin typeface="Cambria Math" panose="02040503050406030204" pitchFamily="18" charset="0"/>
                                  <a:cs typeface="+mn-ea"/>
                                  <a:sym typeface="+mn-lt"/>
                                </a:rPr>
                                <m:t>= </m:t>
                              </m:r>
                              <m:r>
                                <a:rPr lang="zh-CN" altLang="en-US" i="1">
                                  <a:latin typeface="Cambria Math" panose="02040503050406030204" pitchFamily="18" charset="0"/>
                                  <a:cs typeface="+mn-ea"/>
                                  <a:sym typeface="+mn-lt"/>
                                </a:rPr>
                                <m:t>𝛽</m:t>
                              </m:r>
                              <m:r>
                                <a:rPr lang="en-US" altLang="zh-CN" i="1">
                                  <a:latin typeface="Cambria Math" panose="02040503050406030204" pitchFamily="18" charset="0"/>
                                  <a:cs typeface="+mn-ea"/>
                                  <a:sym typeface="+mn-lt"/>
                                </a:rPr>
                                <m:t>𝑆𝐼</m:t>
                              </m:r>
                              <m:r>
                                <a:rPr lang="en-US" altLang="zh-CN" i="1">
                                  <a:latin typeface="Cambria Math" panose="02040503050406030204" pitchFamily="18" charset="0"/>
                                  <a:cs typeface="+mn-ea"/>
                                  <a:sym typeface="+mn-lt"/>
                                </a:rPr>
                                <m:t> −</m:t>
                              </m:r>
                              <m:r>
                                <a:rPr lang="zh-CN" altLang="en-US" i="1">
                                  <a:latin typeface="Cambria Math" panose="02040503050406030204" pitchFamily="18" charset="0"/>
                                  <a:cs typeface="+mn-ea"/>
                                  <a:sym typeface="+mn-lt"/>
                                </a:rPr>
                                <m:t>𝛾</m:t>
                              </m:r>
                              <m:r>
                                <a:rPr lang="en-US" altLang="zh-CN" i="1">
                                  <a:latin typeface="Cambria Math" panose="02040503050406030204" pitchFamily="18" charset="0"/>
                                  <a:cs typeface="+mn-ea"/>
                                  <a:sym typeface="+mn-lt"/>
                                </a:rPr>
                                <m:t>𝐼</m:t>
                              </m:r>
                            </m:e>
                            <m:e>
                              <m:f>
                                <m:fPr>
                                  <m:ctrlPr>
                                    <a:rPr lang="en-US" altLang="zh-CN" i="1">
                                      <a:latin typeface="Cambria Math" panose="02040503050406030204" pitchFamily="18" charset="0"/>
                                      <a:cs typeface="+mn-ea"/>
                                      <a:sym typeface="+mn-lt"/>
                                    </a:rPr>
                                  </m:ctrlPr>
                                </m:fPr>
                                <m:num>
                                  <m:r>
                                    <a:rPr lang="en-US" altLang="zh-CN" i="1">
                                      <a:latin typeface="Cambria Math" panose="02040503050406030204" pitchFamily="18" charset="0"/>
                                      <a:cs typeface="+mn-ea"/>
                                      <a:sym typeface="+mn-lt"/>
                                    </a:rPr>
                                    <m:t>𝑑𝑅</m:t>
                                  </m:r>
                                </m:num>
                                <m:den>
                                  <m:r>
                                    <a:rPr lang="en-US" altLang="zh-CN" i="1">
                                      <a:latin typeface="Cambria Math" panose="02040503050406030204" pitchFamily="18" charset="0"/>
                                      <a:cs typeface="+mn-ea"/>
                                      <a:sym typeface="+mn-lt"/>
                                    </a:rPr>
                                    <m:t>𝑑𝑡</m:t>
                                  </m:r>
                                </m:den>
                              </m:f>
                              <m:r>
                                <a:rPr lang="en-US" altLang="zh-CN" i="1">
                                  <a:latin typeface="Cambria Math" panose="02040503050406030204" pitchFamily="18" charset="0"/>
                                  <a:cs typeface="+mn-ea"/>
                                  <a:sym typeface="+mn-lt"/>
                                </a:rPr>
                                <m:t>= </m:t>
                              </m:r>
                              <m:r>
                                <a:rPr lang="zh-CN" altLang="en-US" i="1">
                                  <a:latin typeface="Cambria Math" panose="02040503050406030204" pitchFamily="18" charset="0"/>
                                  <a:cs typeface="+mn-ea"/>
                                  <a:sym typeface="+mn-lt"/>
                                </a:rPr>
                                <m:t>𝛾</m:t>
                              </m:r>
                              <m:r>
                                <a:rPr lang="en-US" altLang="zh-CN" i="1">
                                  <a:latin typeface="Cambria Math" panose="02040503050406030204" pitchFamily="18" charset="0"/>
                                  <a:cs typeface="+mn-ea"/>
                                  <a:sym typeface="+mn-lt"/>
                                </a:rPr>
                                <m:t>𝐼</m:t>
                              </m:r>
                              <m:r>
                                <a:rPr lang="en-US" altLang="zh-CN" i="1">
                                  <a:latin typeface="Cambria Math" panose="02040503050406030204" pitchFamily="18" charset="0"/>
                                  <a:cs typeface="+mn-ea"/>
                                  <a:sym typeface="+mn-lt"/>
                                </a:rPr>
                                <m:t>            </m:t>
                              </m:r>
                            </m:e>
                            <m:e>
                              <m:r>
                                <a:rPr lang="en-US" altLang="zh-CN" i="1">
                                  <a:latin typeface="Cambria Math" panose="02040503050406030204" pitchFamily="18" charset="0"/>
                                  <a:cs typeface="+mn-ea"/>
                                  <a:sym typeface="+mn-lt"/>
                                </a:rPr>
                                <m:t>𝑆</m:t>
                              </m:r>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𝐼</m:t>
                              </m:r>
                              <m:r>
                                <a:rPr lang="en-US" altLang="zh-CN" i="1">
                                  <a:latin typeface="Cambria Math" panose="02040503050406030204" pitchFamily="18" charset="0"/>
                                  <a:cs typeface="+mn-ea"/>
                                  <a:sym typeface="+mn-lt"/>
                                </a:rPr>
                                <m:t>+</m:t>
                              </m:r>
                              <m:r>
                                <a:rPr lang="en-US" altLang="zh-CN" i="1">
                                  <a:latin typeface="Cambria Math" panose="02040503050406030204" pitchFamily="18" charset="0"/>
                                  <a:cs typeface="+mn-ea"/>
                                  <a:sym typeface="+mn-lt"/>
                                </a:rPr>
                                <m:t>𝑅</m:t>
                              </m:r>
                              <m:r>
                                <a:rPr lang="en-US" altLang="zh-CN" i="1">
                                  <a:latin typeface="Cambria Math" panose="02040503050406030204" pitchFamily="18" charset="0"/>
                                  <a:cs typeface="+mn-ea"/>
                                  <a:sym typeface="+mn-lt"/>
                                </a:rPr>
                                <m:t>=1</m:t>
                              </m:r>
                            </m:e>
                          </m:eqArr>
                        </m:e>
                      </m:d>
                    </m:oMath>
                  </m:oMathPara>
                </a14:m>
                <a:endParaRPr lang="zh-CN" altLang="en-US" dirty="0">
                  <a:cs typeface="+mn-ea"/>
                  <a:sym typeface="+mn-lt"/>
                </a:endParaRPr>
              </a:p>
            </p:txBody>
          </p:sp>
        </mc:Choice>
        <mc:Fallback xmlns="">
          <p:sp>
            <p:nvSpPr>
              <p:cNvPr id="17" name="矩形 5">
                <a:extLst>
                  <a:ext uri="{FF2B5EF4-FFF2-40B4-BE49-F238E27FC236}">
                    <a16:creationId xmlns:a16="http://schemas.microsoft.com/office/drawing/2014/main" id="{A7B5190F-306D-4D5B-92C0-E0DAA114676D}"/>
                  </a:ext>
                </a:extLst>
              </p:cNvPr>
              <p:cNvSpPr>
                <a:spLocks noRot="1" noChangeAspect="1" noMove="1" noResize="1" noEditPoints="1" noAdjustHandles="1" noChangeArrowheads="1" noChangeShapeType="1" noTextEdit="1"/>
              </p:cNvSpPr>
              <p:nvPr/>
            </p:nvSpPr>
            <p:spPr>
              <a:xfrm>
                <a:off x="832402" y="4206324"/>
                <a:ext cx="1884169" cy="2057230"/>
              </a:xfrm>
              <a:prstGeom prst="rect">
                <a:avLst/>
              </a:prstGeom>
              <a:blipFill>
                <a:blip r:embed="rId6"/>
                <a:stretch>
                  <a:fillRect/>
                </a:stretch>
              </a:blipFill>
            </p:spPr>
            <p:txBody>
              <a:bodyPr/>
              <a:lstStyle/>
              <a:p>
                <a:r>
                  <a:rPr lang="en-US">
                    <a:noFill/>
                  </a:rPr>
                  <a:t> </a:t>
                </a:r>
              </a:p>
            </p:txBody>
          </p:sp>
        </mc:Fallback>
      </mc:AlternateContent>
      <p:sp>
        <p:nvSpPr>
          <p:cNvPr id="18" name="右箭头 5">
            <a:extLst>
              <a:ext uri="{FF2B5EF4-FFF2-40B4-BE49-F238E27FC236}">
                <a16:creationId xmlns:a16="http://schemas.microsoft.com/office/drawing/2014/main" id="{16C74A22-ABA4-45AD-AE1C-5BAB2E43509B}"/>
              </a:ext>
            </a:extLst>
          </p:cNvPr>
          <p:cNvSpPr/>
          <p:nvPr/>
        </p:nvSpPr>
        <p:spPr>
          <a:xfrm>
            <a:off x="2807288" y="4948294"/>
            <a:ext cx="612648" cy="412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图片 31">
            <a:extLst>
              <a:ext uri="{FF2B5EF4-FFF2-40B4-BE49-F238E27FC236}">
                <a16:creationId xmlns:a16="http://schemas.microsoft.com/office/drawing/2014/main" id="{2924D30F-B573-4E6C-AF06-41A54DB78048}"/>
              </a:ext>
            </a:extLst>
          </p:cNvPr>
          <p:cNvPicPr>
            <a:picLocks noChangeAspect="1"/>
          </p:cNvPicPr>
          <p:nvPr/>
        </p:nvPicPr>
        <p:blipFill>
          <a:blip r:embed="rId7"/>
          <a:stretch>
            <a:fillRect/>
          </a:stretch>
        </p:blipFill>
        <p:spPr>
          <a:xfrm>
            <a:off x="3843858" y="4739769"/>
            <a:ext cx="1238250" cy="390525"/>
          </a:xfrm>
          <a:prstGeom prst="rect">
            <a:avLst/>
          </a:prstGeom>
        </p:spPr>
      </p:pic>
      <p:pic>
        <p:nvPicPr>
          <p:cNvPr id="20" name="图片 32">
            <a:extLst>
              <a:ext uri="{FF2B5EF4-FFF2-40B4-BE49-F238E27FC236}">
                <a16:creationId xmlns:a16="http://schemas.microsoft.com/office/drawing/2014/main" id="{1B5F05F2-6CAE-4AA6-A7B2-6BDED46401C8}"/>
              </a:ext>
            </a:extLst>
          </p:cNvPr>
          <p:cNvPicPr>
            <a:picLocks noChangeAspect="1"/>
          </p:cNvPicPr>
          <p:nvPr/>
        </p:nvPicPr>
        <p:blipFill>
          <a:blip r:embed="rId8"/>
          <a:stretch>
            <a:fillRect/>
          </a:stretch>
        </p:blipFill>
        <p:spPr>
          <a:xfrm>
            <a:off x="3829730" y="5303997"/>
            <a:ext cx="5229225" cy="704850"/>
          </a:xfrm>
          <a:prstGeom prst="rect">
            <a:avLst/>
          </a:prstGeom>
        </p:spPr>
      </p:pic>
      <p:sp>
        <p:nvSpPr>
          <p:cNvPr id="21" name="左大括号 33">
            <a:extLst>
              <a:ext uri="{FF2B5EF4-FFF2-40B4-BE49-F238E27FC236}">
                <a16:creationId xmlns:a16="http://schemas.microsoft.com/office/drawing/2014/main" id="{FE46BBA8-6E63-44C2-8F3A-752BA66B010B}"/>
              </a:ext>
            </a:extLst>
          </p:cNvPr>
          <p:cNvSpPr/>
          <p:nvPr/>
        </p:nvSpPr>
        <p:spPr>
          <a:xfrm>
            <a:off x="3738604" y="4834890"/>
            <a:ext cx="154877" cy="9144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28575">
                <a:solidFill>
                  <a:schemeClr val="tx1"/>
                </a:solidFill>
              </a:ln>
              <a:cs typeface="+mn-ea"/>
              <a:sym typeface="+mn-lt"/>
            </a:endParaRPr>
          </a:p>
        </p:txBody>
      </p:sp>
    </p:spTree>
    <p:extLst>
      <p:ext uri="{BB962C8B-B14F-4D97-AF65-F5344CB8AC3E}">
        <p14:creationId xmlns:p14="http://schemas.microsoft.com/office/powerpoint/2010/main" val="3272561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Epidemic Dynamics on Networks: The SI Model</a:t>
            </a:r>
          </a:p>
        </p:txBody>
      </p:sp>
      <p:pic>
        <p:nvPicPr>
          <p:cNvPr id="2" name="Picture 1"/>
          <p:cNvPicPr>
            <a:picLocks noChangeAspect="1"/>
          </p:cNvPicPr>
          <p:nvPr/>
        </p:nvPicPr>
        <p:blipFill>
          <a:blip r:embed="rId3"/>
          <a:stretch>
            <a:fillRect/>
          </a:stretch>
        </p:blipFill>
        <p:spPr>
          <a:xfrm>
            <a:off x="1026658" y="1529584"/>
            <a:ext cx="2529342" cy="1813723"/>
          </a:xfrm>
          <a:prstGeom prst="rect">
            <a:avLst/>
          </a:prstGeom>
        </p:spPr>
      </p:pic>
      <p:sp>
        <p:nvSpPr>
          <p:cNvPr id="3" name="Rectangle 2"/>
          <p:cNvSpPr/>
          <p:nvPr/>
        </p:nvSpPr>
        <p:spPr>
          <a:xfrm>
            <a:off x="4894690" y="1141221"/>
            <a:ext cx="6096000" cy="523220"/>
          </a:xfrm>
          <a:prstGeom prst="rect">
            <a:avLst/>
          </a:prstGeom>
        </p:spPr>
        <p:txBody>
          <a:bodyPr>
            <a:spAutoFit/>
          </a:bodyPr>
          <a:lstStyle/>
          <a:p>
            <a:r>
              <a:rPr lang="en-US" sz="2800" b="1" dirty="0">
                <a:solidFill>
                  <a:schemeClr val="accent1">
                    <a:lumMod val="75000"/>
                  </a:schemeClr>
                </a:solidFill>
                <a:latin typeface="Calibri" panose="020F0502020204030204" pitchFamily="34" charset="0"/>
                <a:cs typeface="Calibri" panose="020F0502020204030204" pitchFamily="34" charset="0"/>
              </a:rPr>
              <a:t>The Gillespie algorithm:</a:t>
            </a:r>
          </a:p>
        </p:txBody>
      </p:sp>
      <p:pic>
        <p:nvPicPr>
          <p:cNvPr id="23" name="Picture 22"/>
          <p:cNvPicPr>
            <a:picLocks noChangeAspect="1"/>
          </p:cNvPicPr>
          <p:nvPr/>
        </p:nvPicPr>
        <p:blipFill>
          <a:blip r:embed="rId4"/>
          <a:stretch>
            <a:fillRect/>
          </a:stretch>
        </p:blipFill>
        <p:spPr>
          <a:xfrm>
            <a:off x="4880178" y="1611538"/>
            <a:ext cx="6567510" cy="2000607"/>
          </a:xfrm>
          <a:prstGeom prst="rect">
            <a:avLst/>
          </a:prstGeom>
        </p:spPr>
      </p:pic>
      <p:pic>
        <p:nvPicPr>
          <p:cNvPr id="24" name="Picture 23"/>
          <p:cNvPicPr>
            <a:picLocks noChangeAspect="1"/>
          </p:cNvPicPr>
          <p:nvPr/>
        </p:nvPicPr>
        <p:blipFill>
          <a:blip r:embed="rId5"/>
          <a:stretch>
            <a:fillRect/>
          </a:stretch>
        </p:blipFill>
        <p:spPr>
          <a:xfrm>
            <a:off x="4880179" y="3497398"/>
            <a:ext cx="6582024" cy="3200943"/>
          </a:xfrm>
          <a:prstGeom prst="rect">
            <a:avLst/>
          </a:prstGeom>
        </p:spPr>
      </p:pic>
      <p:sp>
        <p:nvSpPr>
          <p:cNvPr id="25" name="TextBox 24"/>
          <p:cNvSpPr txBox="1"/>
          <p:nvPr/>
        </p:nvSpPr>
        <p:spPr>
          <a:xfrm>
            <a:off x="551542" y="3459329"/>
            <a:ext cx="4314121" cy="2554545"/>
          </a:xfrm>
          <a:prstGeom prst="rect">
            <a:avLst/>
          </a:prstGeom>
          <a:noFill/>
        </p:spPr>
        <p:txBody>
          <a:bodyPr wrap="square" rtlCol="0">
            <a:spAutoFit/>
          </a:bodyPr>
          <a:lstStyle/>
          <a:p>
            <a:r>
              <a:rPr lang="en-US" sz="2800" b="1" dirty="0">
                <a:solidFill>
                  <a:schemeClr val="accent1">
                    <a:lumMod val="75000"/>
                  </a:schemeClr>
                </a:solidFill>
                <a:latin typeface="Calibri" panose="020F0502020204030204" pitchFamily="34" charset="0"/>
                <a:cs typeface="Calibri" panose="020F0502020204030204" pitchFamily="34" charset="0"/>
              </a:rPr>
              <a:t>Different from Random Walks: </a:t>
            </a:r>
          </a:p>
          <a:p>
            <a:pPr marL="342900" indent="-342900">
              <a:spcBef>
                <a:spcPts val="1200"/>
              </a:spcBef>
              <a:buFont typeface="+mj-lt"/>
              <a:buAutoNum type="arabicParenR"/>
            </a:pPr>
            <a:r>
              <a:rPr lang="en-US" sz="2800" dirty="0">
                <a:latin typeface="Calibri" panose="020F0502020204030204" pitchFamily="34" charset="0"/>
                <a:cs typeface="Calibri" panose="020F0502020204030204" pitchFamily="34" charset="0"/>
              </a:rPr>
              <a:t>The Markov property does not hold</a:t>
            </a:r>
          </a:p>
          <a:p>
            <a:pPr marL="342900" indent="-342900">
              <a:spcBef>
                <a:spcPts val="1200"/>
              </a:spcBef>
              <a:buFont typeface="+mj-lt"/>
              <a:buAutoNum type="arabicParenR"/>
            </a:pPr>
            <a:r>
              <a:rPr lang="en-US" sz="2800" dirty="0">
                <a:latin typeface="Calibri" panose="020F0502020204030204" pitchFamily="34" charset="0"/>
                <a:cs typeface="Calibri" panose="020F0502020204030204" pitchFamily="34" charset="0"/>
              </a:rPr>
              <a:t>The time of infection</a:t>
            </a:r>
          </a:p>
        </p:txBody>
      </p:sp>
    </p:spTree>
    <p:extLst>
      <p:ext uri="{BB962C8B-B14F-4D97-AF65-F5344CB8AC3E}">
        <p14:creationId xmlns:p14="http://schemas.microsoft.com/office/powerpoint/2010/main" val="747991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Epidemic Dynamics on Networks: The SI Model</a:t>
            </a:r>
          </a:p>
        </p:txBody>
      </p:sp>
      <p:pic>
        <p:nvPicPr>
          <p:cNvPr id="2" name="Picture 1"/>
          <p:cNvPicPr>
            <a:picLocks noChangeAspect="1"/>
          </p:cNvPicPr>
          <p:nvPr/>
        </p:nvPicPr>
        <p:blipFill>
          <a:blip r:embed="rId3"/>
          <a:stretch>
            <a:fillRect/>
          </a:stretch>
        </p:blipFill>
        <p:spPr>
          <a:xfrm>
            <a:off x="1026658" y="1529584"/>
            <a:ext cx="2529342" cy="1813723"/>
          </a:xfrm>
          <a:prstGeom prst="rect">
            <a:avLst/>
          </a:prstGeom>
        </p:spPr>
      </p:pic>
      <p:sp>
        <p:nvSpPr>
          <p:cNvPr id="3" name="Rectangle 2"/>
          <p:cNvSpPr/>
          <p:nvPr/>
        </p:nvSpPr>
        <p:spPr>
          <a:xfrm>
            <a:off x="4894690" y="1141221"/>
            <a:ext cx="6096000" cy="523220"/>
          </a:xfrm>
          <a:prstGeom prst="rect">
            <a:avLst/>
          </a:prstGeom>
        </p:spPr>
        <p:txBody>
          <a:bodyPr>
            <a:spAutoFit/>
          </a:bodyPr>
          <a:lstStyle/>
          <a:p>
            <a:r>
              <a:rPr lang="en-US" sz="2800" b="1" dirty="0">
                <a:solidFill>
                  <a:srgbClr val="0070C0"/>
                </a:solidFill>
                <a:latin typeface="Calibri" panose="020F0502020204030204" pitchFamily="34" charset="0"/>
                <a:cs typeface="Calibri" panose="020F0502020204030204" pitchFamily="34" charset="0"/>
              </a:rPr>
              <a:t>The Gillespie algorithm:</a:t>
            </a:r>
          </a:p>
        </p:txBody>
      </p:sp>
      <p:grpSp>
        <p:nvGrpSpPr>
          <p:cNvPr id="5" name="Group 4"/>
          <p:cNvGrpSpPr/>
          <p:nvPr/>
        </p:nvGrpSpPr>
        <p:grpSpPr>
          <a:xfrm>
            <a:off x="4880178" y="1611538"/>
            <a:ext cx="6582025" cy="5086803"/>
            <a:chOff x="4880178" y="1611538"/>
            <a:chExt cx="6582025" cy="5086803"/>
          </a:xfrm>
        </p:grpSpPr>
        <p:pic>
          <p:nvPicPr>
            <p:cNvPr id="23" name="Picture 22"/>
            <p:cNvPicPr>
              <a:picLocks noChangeAspect="1"/>
            </p:cNvPicPr>
            <p:nvPr/>
          </p:nvPicPr>
          <p:blipFill>
            <a:blip r:embed="rId4"/>
            <a:stretch>
              <a:fillRect/>
            </a:stretch>
          </p:blipFill>
          <p:spPr>
            <a:xfrm>
              <a:off x="4880178" y="1611538"/>
              <a:ext cx="6567510" cy="2000607"/>
            </a:xfrm>
            <a:prstGeom prst="rect">
              <a:avLst/>
            </a:prstGeom>
          </p:spPr>
        </p:pic>
        <p:pic>
          <p:nvPicPr>
            <p:cNvPr id="24" name="Picture 23"/>
            <p:cNvPicPr>
              <a:picLocks noChangeAspect="1"/>
            </p:cNvPicPr>
            <p:nvPr/>
          </p:nvPicPr>
          <p:blipFill>
            <a:blip r:embed="rId5"/>
            <a:stretch>
              <a:fillRect/>
            </a:stretch>
          </p:blipFill>
          <p:spPr>
            <a:xfrm>
              <a:off x="4880179" y="3497398"/>
              <a:ext cx="6582024" cy="3200943"/>
            </a:xfrm>
            <a:prstGeom prst="rect">
              <a:avLst/>
            </a:prstGeom>
          </p:spPr>
        </p:pic>
      </p:grpSp>
      <p:sp>
        <p:nvSpPr>
          <p:cNvPr id="25" name="TextBox 24"/>
          <p:cNvSpPr txBox="1"/>
          <p:nvPr/>
        </p:nvSpPr>
        <p:spPr>
          <a:xfrm>
            <a:off x="551542" y="3459329"/>
            <a:ext cx="4314121" cy="2554545"/>
          </a:xfrm>
          <a:prstGeom prst="rect">
            <a:avLst/>
          </a:prstGeom>
          <a:noFill/>
        </p:spPr>
        <p:txBody>
          <a:bodyPr wrap="square" rtlCol="0">
            <a:spAutoFit/>
          </a:bodyPr>
          <a:lstStyle/>
          <a:p>
            <a:r>
              <a:rPr lang="en-US" sz="2800" b="1" dirty="0">
                <a:solidFill>
                  <a:srgbClr val="0070C0"/>
                </a:solidFill>
                <a:latin typeface="Calibri" panose="020F0502020204030204" pitchFamily="34" charset="0"/>
                <a:cs typeface="Calibri" panose="020F0502020204030204" pitchFamily="34" charset="0"/>
              </a:rPr>
              <a:t>Different from Random Walks: </a:t>
            </a:r>
          </a:p>
          <a:p>
            <a:pPr marL="342900" indent="-342900">
              <a:spcBef>
                <a:spcPts val="1200"/>
              </a:spcBef>
              <a:buFont typeface="+mj-lt"/>
              <a:buAutoNum type="arabicParenR"/>
            </a:pPr>
            <a:r>
              <a:rPr lang="en-US" sz="2800" dirty="0">
                <a:latin typeface="Calibri" panose="020F0502020204030204" pitchFamily="34" charset="0"/>
                <a:cs typeface="Calibri" panose="020F0502020204030204" pitchFamily="34" charset="0"/>
              </a:rPr>
              <a:t>The Markov property does not hold</a:t>
            </a:r>
          </a:p>
          <a:p>
            <a:pPr marL="342900" indent="-342900">
              <a:spcBef>
                <a:spcPts val="1200"/>
              </a:spcBef>
              <a:buFont typeface="+mj-lt"/>
              <a:buAutoNum type="arabicParenR"/>
            </a:pPr>
            <a:r>
              <a:rPr lang="en-US" sz="2800" dirty="0">
                <a:latin typeface="Calibri" panose="020F0502020204030204" pitchFamily="34" charset="0"/>
                <a:cs typeface="Calibri" panose="020F0502020204030204" pitchFamily="34" charset="0"/>
              </a:rPr>
              <a:t>The time of infection</a:t>
            </a:r>
          </a:p>
        </p:txBody>
      </p:sp>
      <p:pic>
        <p:nvPicPr>
          <p:cNvPr id="7" name="Picture 6"/>
          <p:cNvPicPr>
            <a:picLocks noChangeAspect="1"/>
          </p:cNvPicPr>
          <p:nvPr/>
        </p:nvPicPr>
        <p:blipFill>
          <a:blip r:embed="rId6"/>
          <a:stretch>
            <a:fillRect/>
          </a:stretch>
        </p:blipFill>
        <p:spPr>
          <a:xfrm>
            <a:off x="4894688" y="1664441"/>
            <a:ext cx="6694961" cy="5033900"/>
          </a:xfrm>
          <a:prstGeom prst="rect">
            <a:avLst/>
          </a:prstGeom>
        </p:spPr>
      </p:pic>
    </p:spTree>
    <p:extLst>
      <p:ext uri="{BB962C8B-B14F-4D97-AF65-F5344CB8AC3E}">
        <p14:creationId xmlns:p14="http://schemas.microsoft.com/office/powerpoint/2010/main" val="38730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Random Walks VS Epidemic Dynamics  </a:t>
            </a:r>
          </a:p>
        </p:txBody>
      </p:sp>
      <p:pic>
        <p:nvPicPr>
          <p:cNvPr id="10" name="图片 9">
            <a:extLst>
              <a:ext uri="{FF2B5EF4-FFF2-40B4-BE49-F238E27FC236}">
                <a16:creationId xmlns:a16="http://schemas.microsoft.com/office/drawing/2014/main" id="{A458C963-E875-4021-B030-046F20C6ECB5}"/>
              </a:ext>
            </a:extLst>
          </p:cNvPr>
          <p:cNvPicPr>
            <a:picLocks noChangeAspect="1"/>
          </p:cNvPicPr>
          <p:nvPr/>
        </p:nvPicPr>
        <p:blipFill>
          <a:blip r:embed="rId3"/>
          <a:stretch>
            <a:fillRect/>
          </a:stretch>
        </p:blipFill>
        <p:spPr>
          <a:xfrm>
            <a:off x="451822" y="1567841"/>
            <a:ext cx="5288578" cy="1888388"/>
          </a:xfrm>
          <a:prstGeom prst="rect">
            <a:avLst/>
          </a:prstGeom>
        </p:spPr>
      </p:pic>
      <p:pic>
        <p:nvPicPr>
          <p:cNvPr id="6" name="图片 5">
            <a:extLst>
              <a:ext uri="{FF2B5EF4-FFF2-40B4-BE49-F238E27FC236}">
                <a16:creationId xmlns:a16="http://schemas.microsoft.com/office/drawing/2014/main" id="{B868F04B-F88F-443D-AFF4-160A15112BBB}"/>
              </a:ext>
            </a:extLst>
          </p:cNvPr>
          <p:cNvPicPr>
            <a:picLocks noChangeAspect="1"/>
          </p:cNvPicPr>
          <p:nvPr/>
        </p:nvPicPr>
        <p:blipFill>
          <a:blip r:embed="rId4"/>
          <a:stretch>
            <a:fillRect/>
          </a:stretch>
        </p:blipFill>
        <p:spPr>
          <a:xfrm>
            <a:off x="6891802" y="1567841"/>
            <a:ext cx="4178298" cy="1893922"/>
          </a:xfrm>
          <a:prstGeom prst="rect">
            <a:avLst/>
          </a:prstGeom>
        </p:spPr>
      </p:pic>
      <p:sp>
        <p:nvSpPr>
          <p:cNvPr id="8" name="文本框 7">
            <a:extLst>
              <a:ext uri="{FF2B5EF4-FFF2-40B4-BE49-F238E27FC236}">
                <a16:creationId xmlns:a16="http://schemas.microsoft.com/office/drawing/2014/main" id="{05409D70-8CC6-4534-92E2-98697925FBBC}"/>
              </a:ext>
            </a:extLst>
          </p:cNvPr>
          <p:cNvSpPr txBox="1"/>
          <p:nvPr/>
        </p:nvSpPr>
        <p:spPr>
          <a:xfrm>
            <a:off x="1247624" y="3721100"/>
            <a:ext cx="3696974" cy="954107"/>
          </a:xfrm>
          <a:prstGeom prst="rect">
            <a:avLst/>
          </a:prstGeom>
          <a:noFill/>
        </p:spPr>
        <p:txBody>
          <a:bodyPr wrap="none" rtlCol="0">
            <a:spAutoFit/>
          </a:bodyPr>
          <a:lstStyle/>
          <a:p>
            <a:pPr algn="ctr"/>
            <a:r>
              <a:rPr lang="en-US" altLang="zh-CN" sz="2800" b="1" dirty="0">
                <a:solidFill>
                  <a:srgbClr val="0070C0"/>
                </a:solidFill>
                <a:latin typeface="Calibri" panose="020F0502020204030204" pitchFamily="34" charset="0"/>
                <a:cs typeface="Calibri" panose="020F0502020204030204" pitchFamily="34" charset="0"/>
              </a:rPr>
              <a:t>(Biased) Random Walks</a:t>
            </a:r>
          </a:p>
          <a:p>
            <a:pPr algn="ctr"/>
            <a:r>
              <a:rPr lang="en-US" altLang="zh-CN" sz="2800" dirty="0">
                <a:latin typeface="Times New Roman" panose="02020603050405020304" pitchFamily="18" charset="0"/>
                <a:cs typeface="Times New Roman" panose="02020603050405020304" pitchFamily="18" charset="0"/>
              </a:rPr>
              <a:t>(u, s</a:t>
            </a:r>
            <a:r>
              <a:rPr lang="en-US" altLang="zh-CN" sz="2800" baseline="-25000" dirty="0">
                <a:latin typeface="Times New Roman" panose="02020603050405020304" pitchFamily="18" charset="0"/>
                <a:cs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 s</a:t>
            </a:r>
            <a:r>
              <a:rPr lang="en-US" altLang="zh-CN" sz="2800" baseline="-25000" dirty="0">
                <a:latin typeface="Times New Roman" panose="02020603050405020304" pitchFamily="18" charset="0"/>
                <a:cs typeface="Times New Roman" panose="02020603050405020304" pitchFamily="18" charset="0"/>
              </a:rPr>
              <a:t>5</a:t>
            </a:r>
            <a:r>
              <a:rPr lang="en-US" altLang="zh-CN" sz="2800" dirty="0">
                <a:latin typeface="Times New Roman" panose="02020603050405020304" pitchFamily="18" charset="0"/>
                <a:cs typeface="Times New Roman" panose="02020603050405020304" pitchFamily="18" charset="0"/>
              </a:rPr>
              <a:t>, s</a:t>
            </a:r>
            <a:r>
              <a:rPr lang="en-US" altLang="zh-CN" sz="2800" baseline="-25000" dirty="0">
                <a:latin typeface="Times New Roman" panose="02020603050405020304" pitchFamily="18" charset="0"/>
                <a:cs typeface="Times New Roman" panose="02020603050405020304" pitchFamily="18" charset="0"/>
              </a:rPr>
              <a:t>6</a:t>
            </a:r>
            <a:r>
              <a:rPr lang="en-US" altLang="zh-CN" sz="2800" dirty="0">
                <a:latin typeface="Times New Roman" panose="02020603050405020304" pitchFamily="18" charset="0"/>
                <a:cs typeface="Times New Roman" panose="02020603050405020304" pitchFamily="18" charset="0"/>
              </a:rPr>
              <a:t>, s</a:t>
            </a:r>
            <a:r>
              <a:rPr lang="en-US" altLang="zh-CN" sz="2800" baseline="-25000" dirty="0">
                <a:latin typeface="Times New Roman" panose="02020603050405020304" pitchFamily="18" charset="0"/>
                <a:cs typeface="Times New Roman" panose="02020603050405020304" pitchFamily="18" charset="0"/>
              </a:rPr>
              <a:t>9</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8B96D4AD-D964-4CBC-BFC8-5E961C99C839}"/>
              </a:ext>
            </a:extLst>
          </p:cNvPr>
          <p:cNvSpPr/>
          <p:nvPr/>
        </p:nvSpPr>
        <p:spPr>
          <a:xfrm>
            <a:off x="1267845" y="5105493"/>
            <a:ext cx="3427605" cy="861774"/>
          </a:xfrm>
          <a:prstGeom prst="rect">
            <a:avLst/>
          </a:prstGeom>
          <a:solidFill>
            <a:schemeClr val="accent5">
              <a:lumMod val="20000"/>
              <a:lumOff val="80000"/>
            </a:schemeClr>
          </a:solidFill>
          <a:ln>
            <a:solidFill>
              <a:schemeClr val="accent6">
                <a:lumMod val="75000"/>
              </a:schemeClr>
            </a:solidFill>
          </a:ln>
        </p:spPr>
        <p:txBody>
          <a:bodyPr wrap="none">
            <a:spAutoFit/>
          </a:bodyPr>
          <a:lstStyle/>
          <a:p>
            <a:pPr marL="342900" indent="-342900">
              <a:spcBef>
                <a:spcPts val="1200"/>
              </a:spcBef>
              <a:buFont typeface="+mj-lt"/>
              <a:buAutoNum type="arabicParenR"/>
            </a:pPr>
            <a:r>
              <a:rPr lang="en-US" altLang="zh-CN" sz="2000" b="1" dirty="0">
                <a:latin typeface="Calibri" panose="020F0502020204030204" pitchFamily="34" charset="0"/>
                <a:cs typeface="Calibri" panose="020F0502020204030204" pitchFamily="34" charset="0"/>
              </a:rPr>
              <a:t>The Markov property holds</a:t>
            </a:r>
          </a:p>
          <a:p>
            <a:pPr marL="342900" indent="-342900">
              <a:spcBef>
                <a:spcPts val="1200"/>
              </a:spcBef>
              <a:buFont typeface="+mj-lt"/>
              <a:buAutoNum type="arabicParenR"/>
            </a:pPr>
            <a:r>
              <a:rPr lang="en-US" altLang="zh-CN" sz="2000" b="1" dirty="0">
                <a:latin typeface="Calibri" panose="020F0502020204030204" pitchFamily="34" charset="0"/>
                <a:cs typeface="Calibri" panose="020F0502020204030204" pitchFamily="34" charset="0"/>
              </a:rPr>
              <a:t>No time information</a:t>
            </a:r>
          </a:p>
        </p:txBody>
      </p:sp>
      <p:sp>
        <p:nvSpPr>
          <p:cNvPr id="14" name="文本框 13">
            <a:extLst>
              <a:ext uri="{FF2B5EF4-FFF2-40B4-BE49-F238E27FC236}">
                <a16:creationId xmlns:a16="http://schemas.microsoft.com/office/drawing/2014/main" id="{433D16FA-ADB9-49F2-BB96-23AF822EBBC7}"/>
              </a:ext>
            </a:extLst>
          </p:cNvPr>
          <p:cNvSpPr txBox="1"/>
          <p:nvPr/>
        </p:nvSpPr>
        <p:spPr>
          <a:xfrm>
            <a:off x="6809847" y="3757266"/>
            <a:ext cx="4572085" cy="954107"/>
          </a:xfrm>
          <a:prstGeom prst="rect">
            <a:avLst/>
          </a:prstGeom>
          <a:noFill/>
        </p:spPr>
        <p:txBody>
          <a:bodyPr wrap="none" rtlCol="0">
            <a:spAutoFit/>
          </a:bodyPr>
          <a:lstStyle/>
          <a:p>
            <a:pPr algn="ctr"/>
            <a:r>
              <a:rPr lang="en-US" altLang="zh-CN" sz="2800" b="1" dirty="0">
                <a:solidFill>
                  <a:srgbClr val="0070C0"/>
                </a:solidFill>
                <a:latin typeface="Calibri" panose="020F0502020204030204" pitchFamily="34" charset="0"/>
                <a:cs typeface="Calibri" panose="020F0502020204030204" pitchFamily="34" charset="0"/>
              </a:rPr>
              <a:t>Epidemic Dynamics</a:t>
            </a:r>
          </a:p>
          <a:p>
            <a:pPr algn="ctr"/>
            <a:r>
              <a:rPr lang="en-US" altLang="zh-CN" sz="2800" dirty="0">
                <a:latin typeface="Times New Roman" panose="02020603050405020304" pitchFamily="18" charset="0"/>
                <a:cs typeface="Times New Roman" panose="02020603050405020304" pitchFamily="18" charset="0"/>
              </a:rPr>
              <a:t>(u(</a:t>
            </a:r>
            <a:r>
              <a:rPr lang="en-US" altLang="zh-CN" sz="2800" i="1" dirty="0">
                <a:solidFill>
                  <a:srgbClr val="0070C0"/>
                </a:solidFill>
                <a:latin typeface="Times New Roman" panose="02020603050405020304" pitchFamily="18" charset="0"/>
                <a:cs typeface="Times New Roman" panose="02020603050405020304" pitchFamily="18" charset="0"/>
              </a:rPr>
              <a:t>t</a:t>
            </a:r>
            <a:r>
              <a:rPr lang="en-US" altLang="zh-CN" sz="2800" i="1" baseline="-25000" dirty="0">
                <a:solidFill>
                  <a:srgbClr val="0070C0"/>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 s</a:t>
            </a:r>
            <a:r>
              <a:rPr lang="en-US" altLang="zh-CN" sz="2800" baseline="-25000" dirty="0">
                <a:latin typeface="Times New Roman" panose="02020603050405020304" pitchFamily="18" charset="0"/>
                <a:cs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a:t>
            </a:r>
            <a:r>
              <a:rPr lang="en-US" altLang="zh-CN" sz="2800" i="1" dirty="0">
                <a:solidFill>
                  <a:srgbClr val="0070C0"/>
                </a:solidFill>
                <a:latin typeface="Times New Roman" panose="02020603050405020304" pitchFamily="18" charset="0"/>
                <a:cs typeface="Times New Roman" panose="02020603050405020304" pitchFamily="18" charset="0"/>
              </a:rPr>
              <a:t>t</a:t>
            </a:r>
            <a:r>
              <a:rPr lang="en-US" altLang="zh-CN" sz="2800" i="1" baseline="-25000" dirty="0">
                <a:solidFill>
                  <a:srgbClr val="0070C0"/>
                </a:solidFill>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 s</a:t>
            </a:r>
            <a:r>
              <a:rPr lang="en-US" altLang="zh-CN" sz="2800" baseline="-25000" dirty="0">
                <a:latin typeface="Times New Roman" panose="02020603050405020304" pitchFamily="18" charset="0"/>
                <a:cs typeface="Times New Roman" panose="02020603050405020304" pitchFamily="18" charset="0"/>
              </a:rPr>
              <a:t>5</a:t>
            </a:r>
            <a:r>
              <a:rPr lang="en-US" altLang="zh-CN" sz="2800" dirty="0">
                <a:latin typeface="Times New Roman" panose="02020603050405020304" pitchFamily="18" charset="0"/>
                <a:cs typeface="Times New Roman" panose="02020603050405020304" pitchFamily="18" charset="0"/>
              </a:rPr>
              <a:t>(</a:t>
            </a:r>
            <a:r>
              <a:rPr lang="en-US" altLang="zh-CN" sz="2800" i="1" dirty="0">
                <a:solidFill>
                  <a:srgbClr val="0070C0"/>
                </a:solidFill>
                <a:latin typeface="Times New Roman" panose="02020603050405020304" pitchFamily="18" charset="0"/>
                <a:cs typeface="Times New Roman" panose="02020603050405020304" pitchFamily="18" charset="0"/>
              </a:rPr>
              <a:t>t</a:t>
            </a:r>
            <a:r>
              <a:rPr lang="en-US" altLang="zh-CN" sz="2800" i="1" baseline="-25000" dirty="0">
                <a:solidFill>
                  <a:srgbClr val="0070C0"/>
                </a:solidFill>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 </a:t>
            </a:r>
            <a:r>
              <a:rPr lang="en-US" altLang="zh-CN" sz="2800" dirty="0">
                <a:solidFill>
                  <a:srgbClr val="C00000"/>
                </a:solidFill>
                <a:latin typeface="Times New Roman" panose="02020603050405020304" pitchFamily="18" charset="0"/>
                <a:cs typeface="Times New Roman" panose="02020603050405020304" pitchFamily="18" charset="0"/>
              </a:rPr>
              <a:t>s</a:t>
            </a:r>
            <a:r>
              <a:rPr lang="en-US" altLang="zh-CN" sz="2800" baseline="-25000" dirty="0">
                <a:solidFill>
                  <a:srgbClr val="C00000"/>
                </a:solidFill>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i="1" dirty="0">
                <a:solidFill>
                  <a:srgbClr val="0070C0"/>
                </a:solidFill>
                <a:latin typeface="Times New Roman" panose="02020603050405020304" pitchFamily="18" charset="0"/>
                <a:cs typeface="Times New Roman" panose="02020603050405020304" pitchFamily="18" charset="0"/>
              </a:rPr>
              <a:t>t</a:t>
            </a:r>
            <a:r>
              <a:rPr lang="en-US" altLang="zh-CN" sz="2800" i="1" baseline="-25000" dirty="0">
                <a:solidFill>
                  <a:srgbClr val="0070C0"/>
                </a:solidFill>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 s</a:t>
            </a:r>
            <a:r>
              <a:rPr lang="en-US" altLang="zh-CN" sz="2800" baseline="-25000" dirty="0">
                <a:latin typeface="Times New Roman" panose="02020603050405020304" pitchFamily="18" charset="0"/>
                <a:cs typeface="Times New Roman" panose="02020603050405020304" pitchFamily="18" charset="0"/>
              </a:rPr>
              <a:t>6</a:t>
            </a:r>
            <a:r>
              <a:rPr lang="en-US" altLang="zh-CN" sz="2800" dirty="0">
                <a:latin typeface="Times New Roman" panose="02020603050405020304" pitchFamily="18" charset="0"/>
                <a:cs typeface="Times New Roman" panose="02020603050405020304" pitchFamily="18" charset="0"/>
              </a:rPr>
              <a:t>(</a:t>
            </a:r>
            <a:r>
              <a:rPr lang="en-US" altLang="zh-CN" sz="2800" i="1" dirty="0">
                <a:solidFill>
                  <a:srgbClr val="0070C0"/>
                </a:solidFill>
                <a:latin typeface="Times New Roman" panose="02020603050405020304" pitchFamily="18" charset="0"/>
                <a:cs typeface="Times New Roman" panose="02020603050405020304" pitchFamily="18" charset="0"/>
              </a:rPr>
              <a:t>t</a:t>
            </a:r>
            <a:r>
              <a:rPr lang="en-US" altLang="zh-CN" sz="2800" i="1" baseline="-25000" dirty="0">
                <a:solidFill>
                  <a:srgbClr val="0070C0"/>
                </a:solidFill>
                <a:latin typeface="Times New Roman" panose="02020603050405020304" pitchFamily="18" charset="0"/>
                <a:cs typeface="Times New Roman" panose="02020603050405020304" pitchFamily="18" charset="0"/>
              </a:rPr>
              <a:t>4</a:t>
            </a:r>
            <a:r>
              <a:rPr lang="en-US" altLang="zh-CN" sz="2800" dirty="0">
                <a:latin typeface="Times New Roman" panose="02020603050405020304" pitchFamily="18" charset="0"/>
                <a:cs typeface="Times New Roman" panose="02020603050405020304" pitchFamily="18" charset="0"/>
              </a:rPr>
              <a:t>))</a:t>
            </a:r>
            <a:endParaRPr lang="zh-CN" altLang="en-US" sz="2800"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38299148-4295-402E-85B7-ED8CF9C540E7}"/>
              </a:ext>
            </a:extLst>
          </p:cNvPr>
          <p:cNvSpPr/>
          <p:nvPr/>
        </p:nvSpPr>
        <p:spPr>
          <a:xfrm>
            <a:off x="6946900" y="5105493"/>
            <a:ext cx="4671472" cy="861774"/>
          </a:xfrm>
          <a:prstGeom prst="rect">
            <a:avLst/>
          </a:prstGeom>
          <a:solidFill>
            <a:schemeClr val="accent5">
              <a:lumMod val="20000"/>
              <a:lumOff val="80000"/>
            </a:schemeClr>
          </a:solidFill>
          <a:ln>
            <a:solidFill>
              <a:schemeClr val="accent6">
                <a:lumMod val="75000"/>
              </a:schemeClr>
            </a:solidFill>
          </a:ln>
        </p:spPr>
        <p:txBody>
          <a:bodyPr wrap="square">
            <a:spAutoFit/>
          </a:bodyPr>
          <a:lstStyle/>
          <a:p>
            <a:pPr marL="342900" indent="-342900">
              <a:spcBef>
                <a:spcPts val="1200"/>
              </a:spcBef>
              <a:buFont typeface="+mj-lt"/>
              <a:buAutoNum type="arabicParenR"/>
            </a:pPr>
            <a:r>
              <a:rPr lang="en-US" altLang="zh-CN" sz="2000" b="1" dirty="0">
                <a:latin typeface="Calibri" panose="020F0502020204030204" pitchFamily="34" charset="0"/>
                <a:cs typeface="Calibri" panose="020F0502020204030204" pitchFamily="34" charset="0"/>
              </a:rPr>
              <a:t>The Markov property does not hold</a:t>
            </a:r>
          </a:p>
          <a:p>
            <a:pPr marL="342900" indent="-342900">
              <a:spcBef>
                <a:spcPts val="1200"/>
              </a:spcBef>
              <a:buFont typeface="+mj-lt"/>
              <a:buAutoNum type="arabicParenR"/>
            </a:pPr>
            <a:r>
              <a:rPr lang="en-US" altLang="zh-CN" sz="2000" b="1" dirty="0">
                <a:latin typeface="Calibri" panose="020F0502020204030204" pitchFamily="34" charset="0"/>
                <a:cs typeface="Calibri" panose="020F0502020204030204" pitchFamily="34" charset="0"/>
              </a:rPr>
              <a:t>Time of infection</a:t>
            </a:r>
          </a:p>
        </p:txBody>
      </p:sp>
      <p:cxnSp>
        <p:nvCxnSpPr>
          <p:cNvPr id="12" name="直接连接符 11">
            <a:extLst>
              <a:ext uri="{FF2B5EF4-FFF2-40B4-BE49-F238E27FC236}">
                <a16:creationId xmlns:a16="http://schemas.microsoft.com/office/drawing/2014/main" id="{10D1CBF2-CD32-4F7F-977A-34C8C24E156A}"/>
              </a:ext>
            </a:extLst>
          </p:cNvPr>
          <p:cNvCxnSpPr/>
          <p:nvPr/>
        </p:nvCxnSpPr>
        <p:spPr>
          <a:xfrm>
            <a:off x="6096000" y="1567841"/>
            <a:ext cx="0" cy="4399426"/>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3541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A099243-B504-4B0E-83EA-80E7AD8B4442}"/>
              </a:ext>
            </a:extLst>
          </p:cNvPr>
          <p:cNvPicPr>
            <a:picLocks noChangeAspect="1"/>
          </p:cNvPicPr>
          <p:nvPr/>
        </p:nvPicPr>
        <p:blipFill>
          <a:blip r:embed="rId3"/>
          <a:stretch>
            <a:fillRect/>
          </a:stretch>
        </p:blipFill>
        <p:spPr>
          <a:xfrm>
            <a:off x="8422816" y="161116"/>
            <a:ext cx="3296096" cy="1494041"/>
          </a:xfrm>
          <a:prstGeom prst="rect">
            <a:avLst/>
          </a:prstGeom>
        </p:spPr>
      </p:pic>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EpiRep</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The CBOW Method</a:t>
            </a:r>
          </a:p>
        </p:txBody>
      </p:sp>
      <p:sp>
        <p:nvSpPr>
          <p:cNvPr id="3" name="Rectangle 2"/>
          <p:cNvSpPr/>
          <p:nvPr/>
        </p:nvSpPr>
        <p:spPr>
          <a:xfrm>
            <a:off x="551542" y="1438320"/>
            <a:ext cx="6096000" cy="523220"/>
          </a:xfrm>
          <a:prstGeom prst="rect">
            <a:avLst/>
          </a:prstGeom>
        </p:spPr>
        <p:txBody>
          <a:bodyPr>
            <a:spAutoFit/>
          </a:bodyPr>
          <a:lstStyle/>
          <a:p>
            <a:r>
              <a:rPr lang="en-US" sz="2800" b="1" dirty="0">
                <a:solidFill>
                  <a:srgbClr val="0070C0"/>
                </a:solidFill>
                <a:latin typeface="Calibri" panose="020F0502020204030204" pitchFamily="34" charset="0"/>
                <a:cs typeface="Calibri" panose="020F0502020204030204" pitchFamily="34" charset="0"/>
              </a:rPr>
              <a:t>Objectives:</a:t>
            </a:r>
          </a:p>
        </p:txBody>
      </p:sp>
      <p:sp>
        <p:nvSpPr>
          <p:cNvPr id="25" name="TextBox 24"/>
          <p:cNvSpPr txBox="1"/>
          <p:nvPr/>
        </p:nvSpPr>
        <p:spPr>
          <a:xfrm>
            <a:off x="551542" y="3096471"/>
            <a:ext cx="4314121" cy="523220"/>
          </a:xfrm>
          <a:prstGeom prst="rect">
            <a:avLst/>
          </a:prstGeom>
          <a:noFill/>
        </p:spPr>
        <p:txBody>
          <a:bodyPr wrap="square" rtlCol="0">
            <a:spAutoFit/>
          </a:bodyPr>
          <a:lstStyle/>
          <a:p>
            <a:r>
              <a:rPr lang="en-US" sz="2800" b="1" dirty="0">
                <a:solidFill>
                  <a:srgbClr val="0070C0"/>
                </a:solidFill>
                <a:latin typeface="Calibri" panose="020F0502020204030204" pitchFamily="34" charset="0"/>
                <a:cs typeface="Calibri" panose="020F0502020204030204" pitchFamily="34" charset="0"/>
              </a:rPr>
              <a:t>where: </a:t>
            </a:r>
          </a:p>
        </p:txBody>
      </p:sp>
      <p:pic>
        <p:nvPicPr>
          <p:cNvPr id="6" name="Picture 5"/>
          <p:cNvPicPr>
            <a:picLocks noChangeAspect="1"/>
          </p:cNvPicPr>
          <p:nvPr/>
        </p:nvPicPr>
        <p:blipFill>
          <a:blip r:embed="rId4"/>
          <a:stretch>
            <a:fillRect/>
          </a:stretch>
        </p:blipFill>
        <p:spPr>
          <a:xfrm>
            <a:off x="878909" y="2055038"/>
            <a:ext cx="3846041" cy="882593"/>
          </a:xfrm>
          <a:prstGeom prst="rect">
            <a:avLst/>
          </a:prstGeom>
        </p:spPr>
      </p:pic>
      <p:pic>
        <p:nvPicPr>
          <p:cNvPr id="8" name="Picture 7"/>
          <p:cNvPicPr>
            <a:picLocks noChangeAspect="1"/>
          </p:cNvPicPr>
          <p:nvPr/>
        </p:nvPicPr>
        <p:blipFill>
          <a:blip r:embed="rId5"/>
          <a:stretch>
            <a:fillRect/>
          </a:stretch>
        </p:blipFill>
        <p:spPr>
          <a:xfrm>
            <a:off x="962025" y="3713189"/>
            <a:ext cx="6000750" cy="495300"/>
          </a:xfrm>
          <a:prstGeom prst="rect">
            <a:avLst/>
          </a:prstGeom>
        </p:spPr>
      </p:pic>
      <p:pic>
        <p:nvPicPr>
          <p:cNvPr id="9" name="Picture 8"/>
          <p:cNvPicPr>
            <a:picLocks noChangeAspect="1"/>
          </p:cNvPicPr>
          <p:nvPr/>
        </p:nvPicPr>
        <p:blipFill>
          <a:blip r:embed="rId6"/>
          <a:stretch>
            <a:fillRect/>
          </a:stretch>
        </p:blipFill>
        <p:spPr>
          <a:xfrm>
            <a:off x="962025" y="4476427"/>
            <a:ext cx="5685517" cy="343695"/>
          </a:xfrm>
          <a:prstGeom prst="rect">
            <a:avLst/>
          </a:prstGeom>
        </p:spPr>
      </p:pic>
      <p:pic>
        <p:nvPicPr>
          <p:cNvPr id="10" name="Picture 9"/>
          <p:cNvPicPr>
            <a:picLocks noChangeAspect="1"/>
          </p:cNvPicPr>
          <p:nvPr/>
        </p:nvPicPr>
        <p:blipFill>
          <a:blip r:embed="rId7"/>
          <a:stretch>
            <a:fillRect/>
          </a:stretch>
        </p:blipFill>
        <p:spPr>
          <a:xfrm>
            <a:off x="976540" y="4976763"/>
            <a:ext cx="2129518" cy="379397"/>
          </a:xfrm>
          <a:prstGeom prst="rect">
            <a:avLst/>
          </a:prstGeom>
        </p:spPr>
      </p:pic>
      <p:pic>
        <p:nvPicPr>
          <p:cNvPr id="11" name="Picture 10"/>
          <p:cNvPicPr>
            <a:picLocks noChangeAspect="1"/>
          </p:cNvPicPr>
          <p:nvPr/>
        </p:nvPicPr>
        <p:blipFill>
          <a:blip r:embed="rId8"/>
          <a:stretch>
            <a:fillRect/>
          </a:stretch>
        </p:blipFill>
        <p:spPr>
          <a:xfrm>
            <a:off x="3062516" y="4991277"/>
            <a:ext cx="1662434" cy="384593"/>
          </a:xfrm>
          <a:prstGeom prst="rect">
            <a:avLst/>
          </a:prstGeom>
        </p:spPr>
      </p:pic>
      <p:pic>
        <p:nvPicPr>
          <p:cNvPr id="12" name="Picture 11"/>
          <p:cNvPicPr>
            <a:picLocks noChangeAspect="1"/>
          </p:cNvPicPr>
          <p:nvPr/>
        </p:nvPicPr>
        <p:blipFill>
          <a:blip r:embed="rId9"/>
          <a:stretch>
            <a:fillRect/>
          </a:stretch>
        </p:blipFill>
        <p:spPr>
          <a:xfrm>
            <a:off x="7889780" y="2916089"/>
            <a:ext cx="3092852" cy="3969255"/>
          </a:xfrm>
          <a:prstGeom prst="rect">
            <a:avLst/>
          </a:prstGeom>
        </p:spPr>
      </p:pic>
      <p:sp>
        <p:nvSpPr>
          <p:cNvPr id="2" name="文本框 1">
            <a:extLst>
              <a:ext uri="{FF2B5EF4-FFF2-40B4-BE49-F238E27FC236}">
                <a16:creationId xmlns:a16="http://schemas.microsoft.com/office/drawing/2014/main" id="{9BD81C1E-618E-4F27-BFCC-C7191E77BCDE}"/>
              </a:ext>
            </a:extLst>
          </p:cNvPr>
          <p:cNvSpPr txBox="1"/>
          <p:nvPr/>
        </p:nvSpPr>
        <p:spPr>
          <a:xfrm>
            <a:off x="761909" y="5743678"/>
            <a:ext cx="5973302" cy="461665"/>
          </a:xfrm>
          <a:prstGeom prst="rect">
            <a:avLst/>
          </a:prstGeom>
          <a:solidFill>
            <a:schemeClr val="accent6">
              <a:lumMod val="40000"/>
              <a:lumOff val="60000"/>
            </a:schemeClr>
          </a:solidFill>
          <a:ln>
            <a:solidFill>
              <a:schemeClr val="accent6">
                <a:lumMod val="75000"/>
              </a:schemeClr>
            </a:solidFill>
          </a:ln>
        </p:spPr>
        <p:txBody>
          <a:bodyPr wrap="none" rtlCol="0">
            <a:spAutoFit/>
          </a:bodyPr>
          <a:lstStyle/>
          <a:p>
            <a:r>
              <a:rPr lang="en-US" altLang="zh-CN" sz="2400" b="1" dirty="0">
                <a:latin typeface="Calibri" panose="020F0502020204030204" pitchFamily="34" charset="0"/>
                <a:cs typeface="Calibri" panose="020F0502020204030204" pitchFamily="34" charset="0"/>
              </a:rPr>
              <a:t>Represent the vulnerability of network nodes</a:t>
            </a:r>
            <a:endParaRPr lang="zh-CN" altLang="en-US" sz="2400" b="1"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E47A0DCF-FA1F-4220-9662-6A2AFD29F505}"/>
              </a:ext>
            </a:extLst>
          </p:cNvPr>
          <p:cNvSpPr txBox="1"/>
          <p:nvPr/>
        </p:nvSpPr>
        <p:spPr>
          <a:xfrm>
            <a:off x="8521139" y="1507672"/>
            <a:ext cx="3360215" cy="1323439"/>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(u(</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s</a:t>
            </a:r>
            <a:r>
              <a:rPr lang="en-US" altLang="zh-CN" sz="2000" baseline="-25000" dirty="0">
                <a:solidFill>
                  <a:srgbClr val="C00000"/>
                </a:solidFill>
                <a:latin typeface="Times New Roman" panose="02020603050405020304" pitchFamily="18" charset="0"/>
                <a:cs typeface="Times New Roman" panose="02020603050405020304" pitchFamily="18" charset="0"/>
              </a:rPr>
              <a:t>6</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4</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(u(</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s</a:t>
            </a:r>
            <a:r>
              <a:rPr lang="en-US" altLang="zh-CN" sz="2000" baseline="-25000" dirty="0">
                <a:solidFill>
                  <a:srgbClr val="C00000"/>
                </a:solidFill>
                <a:latin typeface="Times New Roman" panose="02020603050405020304" pitchFamily="18" charset="0"/>
                <a:cs typeface="Times New Roman" panose="02020603050405020304" pitchFamily="18" charset="0"/>
              </a:rPr>
              <a:t>2</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3</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(u(</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s</a:t>
            </a:r>
            <a:r>
              <a:rPr lang="en-US" altLang="zh-CN" sz="2000" baseline="-25000" dirty="0">
                <a:solidFill>
                  <a:srgbClr val="C00000"/>
                </a:solidFill>
                <a:latin typeface="Times New Roman" panose="02020603050405020304" pitchFamily="18" charset="0"/>
                <a:cs typeface="Times New Roman" panose="02020603050405020304" pitchFamily="18" charset="0"/>
              </a:rPr>
              <a:t>5</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2</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(u(</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0</a:t>
            </a:r>
            <a:r>
              <a:rPr lang="en-US" altLang="zh-CN" sz="2000" dirty="0">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s</a:t>
            </a:r>
            <a:r>
              <a:rPr lang="en-US" altLang="zh-CN" sz="2000" baseline="-25000" dirty="0">
                <a:solidFill>
                  <a:srgbClr val="C00000"/>
                </a:solidFill>
                <a:latin typeface="Times New Roman" panose="02020603050405020304" pitchFamily="18" charset="0"/>
                <a:cs typeface="Times New Roman" panose="02020603050405020304" pitchFamily="18" charset="0"/>
              </a:rPr>
              <a:t>4</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1</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546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EpiRep</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The CBOW Method</a:t>
            </a:r>
          </a:p>
        </p:txBody>
      </p:sp>
      <p:pic>
        <p:nvPicPr>
          <p:cNvPr id="12" name="Picture 11"/>
          <p:cNvPicPr>
            <a:picLocks noChangeAspect="1"/>
          </p:cNvPicPr>
          <p:nvPr/>
        </p:nvPicPr>
        <p:blipFill>
          <a:blip r:embed="rId3"/>
          <a:stretch>
            <a:fillRect/>
          </a:stretch>
        </p:blipFill>
        <p:spPr>
          <a:xfrm>
            <a:off x="7321218" y="986971"/>
            <a:ext cx="4507922" cy="5785304"/>
          </a:xfrm>
          <a:prstGeom prst="rect">
            <a:avLst/>
          </a:prstGeom>
        </p:spPr>
      </p:pic>
      <p:pic>
        <p:nvPicPr>
          <p:cNvPr id="2" name="Picture 1"/>
          <p:cNvPicPr>
            <a:picLocks noChangeAspect="1"/>
          </p:cNvPicPr>
          <p:nvPr/>
        </p:nvPicPr>
        <p:blipFill>
          <a:blip r:embed="rId4"/>
          <a:stretch>
            <a:fillRect/>
          </a:stretch>
        </p:blipFill>
        <p:spPr>
          <a:xfrm>
            <a:off x="460340" y="1245734"/>
            <a:ext cx="6334125" cy="4629150"/>
          </a:xfrm>
          <a:prstGeom prst="rect">
            <a:avLst/>
          </a:prstGeom>
        </p:spPr>
      </p:pic>
      <p:pic>
        <p:nvPicPr>
          <p:cNvPr id="5" name="Picture 4"/>
          <p:cNvPicPr>
            <a:picLocks noChangeAspect="1"/>
          </p:cNvPicPr>
          <p:nvPr/>
        </p:nvPicPr>
        <p:blipFill>
          <a:blip r:embed="rId5"/>
          <a:stretch>
            <a:fillRect/>
          </a:stretch>
        </p:blipFill>
        <p:spPr>
          <a:xfrm>
            <a:off x="546256" y="6011368"/>
            <a:ext cx="3745174" cy="745245"/>
          </a:xfrm>
          <a:prstGeom prst="rect">
            <a:avLst/>
          </a:prstGeom>
        </p:spPr>
      </p:pic>
      <p:pic>
        <p:nvPicPr>
          <p:cNvPr id="7" name="Picture 6"/>
          <p:cNvPicPr>
            <a:picLocks noChangeAspect="1"/>
          </p:cNvPicPr>
          <p:nvPr/>
        </p:nvPicPr>
        <p:blipFill>
          <a:blip r:embed="rId6"/>
          <a:stretch>
            <a:fillRect/>
          </a:stretch>
        </p:blipFill>
        <p:spPr>
          <a:xfrm>
            <a:off x="4608187" y="6133647"/>
            <a:ext cx="2647950" cy="381000"/>
          </a:xfrm>
          <a:prstGeom prst="rect">
            <a:avLst/>
          </a:prstGeom>
        </p:spPr>
      </p:pic>
      <p:sp>
        <p:nvSpPr>
          <p:cNvPr id="18" name="Rounded Rectangle 17"/>
          <p:cNvSpPr/>
          <p:nvPr/>
        </p:nvSpPr>
        <p:spPr>
          <a:xfrm>
            <a:off x="460340" y="5874884"/>
            <a:ext cx="6860878" cy="897391"/>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907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281928" y="417110"/>
            <a:ext cx="11097271" cy="569861"/>
          </a:xfrm>
        </p:spPr>
        <p:txBody>
          <a:bodyPr>
            <a:noAutofit/>
          </a:bodyPr>
          <a:lstStyle/>
          <a:p>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EpiRep</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The </a:t>
            </a:r>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SkipGram</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Method</a:t>
            </a:r>
          </a:p>
        </p:txBody>
      </p:sp>
      <p:pic>
        <p:nvPicPr>
          <p:cNvPr id="6" name="图片 5">
            <a:extLst>
              <a:ext uri="{FF2B5EF4-FFF2-40B4-BE49-F238E27FC236}">
                <a16:creationId xmlns:a16="http://schemas.microsoft.com/office/drawing/2014/main" id="{BAC99455-7753-42A7-BAE2-7E1CDE7826F8}"/>
              </a:ext>
            </a:extLst>
          </p:cNvPr>
          <p:cNvPicPr>
            <a:picLocks noChangeAspect="1"/>
          </p:cNvPicPr>
          <p:nvPr/>
        </p:nvPicPr>
        <p:blipFill>
          <a:blip r:embed="rId3"/>
          <a:stretch>
            <a:fillRect/>
          </a:stretch>
        </p:blipFill>
        <p:spPr>
          <a:xfrm>
            <a:off x="5452942" y="1154776"/>
            <a:ext cx="6317754" cy="4110257"/>
          </a:xfrm>
          <a:prstGeom prst="rect">
            <a:avLst/>
          </a:prstGeom>
        </p:spPr>
      </p:pic>
      <p:sp>
        <p:nvSpPr>
          <p:cNvPr id="10" name="文本框 9">
            <a:extLst>
              <a:ext uri="{FF2B5EF4-FFF2-40B4-BE49-F238E27FC236}">
                <a16:creationId xmlns:a16="http://schemas.microsoft.com/office/drawing/2014/main" id="{E5E68CB6-A39C-4D62-AF9E-683743C7A316}"/>
              </a:ext>
            </a:extLst>
          </p:cNvPr>
          <p:cNvSpPr txBox="1"/>
          <p:nvPr/>
        </p:nvSpPr>
        <p:spPr>
          <a:xfrm>
            <a:off x="3002909" y="5870574"/>
            <a:ext cx="6186181" cy="461665"/>
          </a:xfrm>
          <a:prstGeom prst="rect">
            <a:avLst/>
          </a:prstGeom>
          <a:solidFill>
            <a:schemeClr val="accent6">
              <a:lumMod val="40000"/>
              <a:lumOff val="60000"/>
            </a:schemeClr>
          </a:solidFill>
          <a:ln>
            <a:solidFill>
              <a:schemeClr val="accent6">
                <a:lumMod val="75000"/>
              </a:schemeClr>
            </a:solidFill>
          </a:ln>
        </p:spPr>
        <p:txBody>
          <a:bodyPr wrap="none" rtlCol="0">
            <a:spAutoFit/>
          </a:bodyPr>
          <a:lstStyle/>
          <a:p>
            <a:r>
              <a:rPr lang="en-US" altLang="zh-CN" sz="2400" b="1" dirty="0">
                <a:latin typeface="Calibri" panose="020F0502020204030204" pitchFamily="34" charset="0"/>
                <a:cs typeface="Calibri" panose="020F0502020204030204" pitchFamily="34" charset="0"/>
              </a:rPr>
              <a:t>Represent the infectiousness of network nodes</a:t>
            </a:r>
            <a:endParaRPr lang="zh-CN" altLang="en-US" sz="2400" b="1" dirty="0">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048D2A3B-8061-47D0-A298-551257DAF729}"/>
              </a:ext>
            </a:extLst>
          </p:cNvPr>
          <p:cNvPicPr>
            <a:picLocks noChangeAspect="1"/>
          </p:cNvPicPr>
          <p:nvPr/>
        </p:nvPicPr>
        <p:blipFill>
          <a:blip r:embed="rId4"/>
          <a:stretch>
            <a:fillRect/>
          </a:stretch>
        </p:blipFill>
        <p:spPr>
          <a:xfrm>
            <a:off x="714325" y="1317149"/>
            <a:ext cx="4382518" cy="1986490"/>
          </a:xfrm>
          <a:prstGeom prst="rect">
            <a:avLst/>
          </a:prstGeom>
        </p:spPr>
      </p:pic>
      <p:sp>
        <p:nvSpPr>
          <p:cNvPr id="14" name="文本框 13">
            <a:extLst>
              <a:ext uri="{FF2B5EF4-FFF2-40B4-BE49-F238E27FC236}">
                <a16:creationId xmlns:a16="http://schemas.microsoft.com/office/drawing/2014/main" id="{1E40E3B2-6C52-41C6-BA90-9D98C77ECFFF}"/>
              </a:ext>
            </a:extLst>
          </p:cNvPr>
          <p:cNvSpPr txBox="1"/>
          <p:nvPr/>
        </p:nvSpPr>
        <p:spPr>
          <a:xfrm>
            <a:off x="729225" y="3633817"/>
            <a:ext cx="4216401" cy="163121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u(</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0</a:t>
            </a:r>
            <a:r>
              <a:rPr lang="en-US" altLang="zh-CN" sz="2000" dirty="0">
                <a:solidFill>
                  <a:srgbClr val="C00000"/>
                </a:solidFill>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s</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6</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u(</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0</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u(</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0</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5</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a:t>
            </a:r>
            <a:r>
              <a:rPr lang="en-US" altLang="zh-CN" sz="2000" dirty="0">
                <a:solidFill>
                  <a:srgbClr val="C00000"/>
                </a:solidFill>
                <a:latin typeface="Times New Roman" panose="02020603050405020304" pitchFamily="18" charset="0"/>
                <a:cs typeface="Times New Roman" panose="02020603050405020304" pitchFamily="18" charset="0"/>
              </a:rPr>
              <a:t>u(</a:t>
            </a:r>
            <a:r>
              <a:rPr lang="en-US" altLang="zh-CN" sz="2000" i="1" dirty="0">
                <a:solidFill>
                  <a:srgbClr val="C00000"/>
                </a:solidFill>
                <a:latin typeface="Times New Roman" panose="02020603050405020304" pitchFamily="18" charset="0"/>
                <a:cs typeface="Times New Roman" panose="02020603050405020304" pitchFamily="18" charset="0"/>
              </a:rPr>
              <a:t>t</a:t>
            </a:r>
            <a:r>
              <a:rPr lang="en-US" altLang="zh-CN" sz="2000" i="1" baseline="-25000" dirty="0">
                <a:solidFill>
                  <a:srgbClr val="C00000"/>
                </a:solidFill>
                <a:latin typeface="Times New Roman" panose="02020603050405020304" pitchFamily="18" charset="0"/>
                <a:cs typeface="Times New Roman" panose="02020603050405020304" pitchFamily="18" charset="0"/>
              </a:rPr>
              <a:t>0</a:t>
            </a:r>
            <a:r>
              <a:rPr lang="en-US" altLang="zh-CN" sz="2000"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4</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i="1" baseline="-25000" dirty="0">
                <a:solidFill>
                  <a:srgbClr val="0070C0"/>
                </a:solidFill>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s</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a:t>
            </a:r>
            <a:r>
              <a:rPr lang="en-US" altLang="zh-CN" sz="2000" i="1" dirty="0">
                <a:solidFill>
                  <a:srgbClr val="0070C0"/>
                </a:solidFill>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t>
            </a:r>
          </a:p>
          <a:p>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590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197637" y="348032"/>
            <a:ext cx="11355734" cy="711577"/>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Experimental Results: Clustering and Visualization</a:t>
            </a:r>
          </a:p>
        </p:txBody>
      </p:sp>
      <p:pic>
        <p:nvPicPr>
          <p:cNvPr id="2" name="Picture 1"/>
          <p:cNvPicPr>
            <a:picLocks noChangeAspect="1"/>
          </p:cNvPicPr>
          <p:nvPr/>
        </p:nvPicPr>
        <p:blipFill>
          <a:blip r:embed="rId3"/>
          <a:stretch>
            <a:fillRect/>
          </a:stretch>
        </p:blipFill>
        <p:spPr>
          <a:xfrm>
            <a:off x="1295400" y="1059609"/>
            <a:ext cx="9601200" cy="5591175"/>
          </a:xfrm>
          <a:prstGeom prst="rect">
            <a:avLst/>
          </a:prstGeom>
        </p:spPr>
      </p:pic>
      <p:sp>
        <p:nvSpPr>
          <p:cNvPr id="3" name="椭圆 2">
            <a:extLst>
              <a:ext uri="{FF2B5EF4-FFF2-40B4-BE49-F238E27FC236}">
                <a16:creationId xmlns:a16="http://schemas.microsoft.com/office/drawing/2014/main" id="{48E23939-2AB6-4AAF-89EF-E23AA5609610}"/>
              </a:ext>
            </a:extLst>
          </p:cNvPr>
          <p:cNvSpPr/>
          <p:nvPr/>
        </p:nvSpPr>
        <p:spPr>
          <a:xfrm rot="1848298">
            <a:off x="1983741" y="2267888"/>
            <a:ext cx="294968" cy="53928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CB02E17-14E3-4C9E-98C0-89F9F80A4FBB}"/>
              </a:ext>
            </a:extLst>
          </p:cNvPr>
          <p:cNvSpPr/>
          <p:nvPr/>
        </p:nvSpPr>
        <p:spPr>
          <a:xfrm rot="19891069">
            <a:off x="3532321" y="2267679"/>
            <a:ext cx="294968" cy="539282"/>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3DC905F-9230-420A-9466-B8C2F095D306}"/>
              </a:ext>
            </a:extLst>
          </p:cNvPr>
          <p:cNvSpPr/>
          <p:nvPr/>
        </p:nvSpPr>
        <p:spPr>
          <a:xfrm rot="1848298" flipV="1">
            <a:off x="1730417" y="5407697"/>
            <a:ext cx="362529" cy="26497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9289A44-5210-48F9-B016-77C9C2FCE6A8}"/>
              </a:ext>
            </a:extLst>
          </p:cNvPr>
          <p:cNvSpPr/>
          <p:nvPr/>
        </p:nvSpPr>
        <p:spPr>
          <a:xfrm rot="1848298" flipV="1">
            <a:off x="5048804" y="5324122"/>
            <a:ext cx="362529" cy="26497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EA819BE4-40A5-4EB6-99CA-E62A63832146}"/>
              </a:ext>
            </a:extLst>
          </p:cNvPr>
          <p:cNvSpPr/>
          <p:nvPr/>
        </p:nvSpPr>
        <p:spPr>
          <a:xfrm rot="1848298" flipV="1">
            <a:off x="8214791" y="5324122"/>
            <a:ext cx="362529" cy="26497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719ED90-5317-4DFF-AB35-15EEFA0F81AA}"/>
              </a:ext>
            </a:extLst>
          </p:cNvPr>
          <p:cNvSpPr/>
          <p:nvPr/>
        </p:nvSpPr>
        <p:spPr>
          <a:xfrm rot="19891069">
            <a:off x="3424573" y="4133964"/>
            <a:ext cx="294968" cy="39305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D77CE09-88AC-4601-8F94-AD0895691061}"/>
              </a:ext>
            </a:extLst>
          </p:cNvPr>
          <p:cNvSpPr/>
          <p:nvPr/>
        </p:nvSpPr>
        <p:spPr>
          <a:xfrm rot="19891069">
            <a:off x="6644637" y="4133965"/>
            <a:ext cx="294968" cy="39305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D3D34428-0EC1-42CF-BF8F-6779A6AD784E}"/>
              </a:ext>
            </a:extLst>
          </p:cNvPr>
          <p:cNvSpPr/>
          <p:nvPr/>
        </p:nvSpPr>
        <p:spPr>
          <a:xfrm rot="19891069">
            <a:off x="9627358" y="4172262"/>
            <a:ext cx="526086" cy="393058"/>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671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000"/>
                                        <p:tgtEl>
                                          <p:spTgt spid="6"/>
                                        </p:tgtEl>
                                      </p:cBhvr>
                                    </p:animEffect>
                                    <p:anim calcmode="lin" valueType="num">
                                      <p:cBhvr>
                                        <p:cTn id="15" dur="2000" fill="hold"/>
                                        <p:tgtEl>
                                          <p:spTgt spid="6"/>
                                        </p:tgtEl>
                                        <p:attrNameLst>
                                          <p:attrName>ppt_w</p:attrName>
                                        </p:attrNameLst>
                                      </p:cBhvr>
                                      <p:tavLst>
                                        <p:tav tm="0" fmla="#ppt_w*sin(2.5*pi*$)">
                                          <p:val>
                                            <p:fltVal val="0"/>
                                          </p:val>
                                        </p:tav>
                                        <p:tav tm="100000">
                                          <p:val>
                                            <p:fltVal val="1"/>
                                          </p:val>
                                        </p:tav>
                                      </p:tavLst>
                                    </p:anim>
                                    <p:anim calcmode="lin" valueType="num">
                                      <p:cBhvr>
                                        <p:cTn id="16" dur="2000" fill="hold"/>
                                        <p:tgtEl>
                                          <p:spTgt spid="6"/>
                                        </p:tgtEl>
                                        <p:attrNameLst>
                                          <p:attrName>ppt_h</p:attrName>
                                        </p:attrNameLst>
                                      </p:cBhvr>
                                      <p:tavLst>
                                        <p:tav tm="0">
                                          <p:val>
                                            <p:strVal val="#ppt_h"/>
                                          </p:val>
                                        </p:tav>
                                        <p:tav tm="100000">
                                          <p:val>
                                            <p:strVal val="#ppt_h"/>
                                          </p:val>
                                        </p:tav>
                                      </p:tavLst>
                                    </p:anim>
                                  </p:childTnLst>
                                </p:cTn>
                              </p:par>
                              <p:par>
                                <p:cTn id="17" presetID="4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randombar(horizont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randombar(horizont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randombar(horizontal)">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197637" y="348032"/>
            <a:ext cx="11355734" cy="711577"/>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Experimental Results: The Karate Network</a:t>
            </a:r>
          </a:p>
        </p:txBody>
      </p:sp>
      <p:pic>
        <p:nvPicPr>
          <p:cNvPr id="5" name="Picture 4"/>
          <p:cNvPicPr>
            <a:picLocks noChangeAspect="1"/>
          </p:cNvPicPr>
          <p:nvPr/>
        </p:nvPicPr>
        <p:blipFill>
          <a:blip r:embed="rId3"/>
          <a:stretch>
            <a:fillRect/>
          </a:stretch>
        </p:blipFill>
        <p:spPr>
          <a:xfrm>
            <a:off x="197637" y="1444851"/>
            <a:ext cx="11006780" cy="4535034"/>
          </a:xfrm>
          <a:prstGeom prst="rect">
            <a:avLst/>
          </a:prstGeom>
        </p:spPr>
      </p:pic>
      <p:sp>
        <p:nvSpPr>
          <p:cNvPr id="2" name="椭圆 1">
            <a:extLst>
              <a:ext uri="{FF2B5EF4-FFF2-40B4-BE49-F238E27FC236}">
                <a16:creationId xmlns:a16="http://schemas.microsoft.com/office/drawing/2014/main" id="{71E73B8C-CBAF-4A69-9518-45827CCF9048}"/>
              </a:ext>
            </a:extLst>
          </p:cNvPr>
          <p:cNvSpPr/>
          <p:nvPr/>
        </p:nvSpPr>
        <p:spPr>
          <a:xfrm>
            <a:off x="8280400" y="3225800"/>
            <a:ext cx="1498600" cy="1397000"/>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C61E1F55-D1DB-4FD0-9CC1-6449B4E92637}"/>
              </a:ext>
            </a:extLst>
          </p:cNvPr>
          <p:cNvSpPr/>
          <p:nvPr/>
        </p:nvSpPr>
        <p:spPr>
          <a:xfrm rot="2402278">
            <a:off x="2593060" y="2162851"/>
            <a:ext cx="927100" cy="197458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068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197637" y="348032"/>
            <a:ext cx="11355734" cy="711577"/>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Experimental Results</a:t>
            </a:r>
            <a:r>
              <a:rPr lang="en-US" altLang="zh-CN" sz="4000" b="1">
                <a:solidFill>
                  <a:srgbClr val="002060"/>
                </a:solidFill>
                <a:latin typeface="Calibri" panose="020F0502020204030204" pitchFamily="34" charset="0"/>
                <a:ea typeface="微软雅黑" panose="020B0503020204020204" pitchFamily="34" charset="-122"/>
                <a:cs typeface="Calibri" panose="020F0502020204030204" pitchFamily="34" charset="0"/>
              </a:rPr>
              <a:t>: Node Classification</a:t>
            </a:r>
            <a:endPar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219984" y="1654628"/>
            <a:ext cx="7842084" cy="3556001"/>
          </a:xfrm>
          <a:prstGeom prst="rect">
            <a:avLst/>
          </a:prstGeom>
        </p:spPr>
      </p:pic>
      <p:pic>
        <p:nvPicPr>
          <p:cNvPr id="3" name="Picture 2"/>
          <p:cNvPicPr>
            <a:picLocks noChangeAspect="1"/>
          </p:cNvPicPr>
          <p:nvPr/>
        </p:nvPicPr>
        <p:blipFill>
          <a:blip r:embed="rId4"/>
          <a:stretch>
            <a:fillRect/>
          </a:stretch>
        </p:blipFill>
        <p:spPr>
          <a:xfrm>
            <a:off x="8135389" y="1654629"/>
            <a:ext cx="3847581" cy="3556000"/>
          </a:xfrm>
          <a:prstGeom prst="rect">
            <a:avLst/>
          </a:prstGeom>
        </p:spPr>
      </p:pic>
    </p:spTree>
    <p:extLst>
      <p:ext uri="{BB962C8B-B14F-4D97-AF65-F5344CB8AC3E}">
        <p14:creationId xmlns:p14="http://schemas.microsoft.com/office/powerpoint/2010/main" val="145353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3462543856"/>
              </p:ext>
            </p:extLst>
          </p:nvPr>
        </p:nvGraphicFramePr>
        <p:xfrm>
          <a:off x="760325" y="1759311"/>
          <a:ext cx="10604418" cy="4154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占位符 1"/>
          <p:cNvSpPr>
            <a:spLocks noGrp="1"/>
          </p:cNvSpPr>
          <p:nvPr>
            <p:ph type="body" sz="quarter" idx="10"/>
          </p:nvPr>
        </p:nvSpPr>
        <p:spPr>
          <a:xfrm>
            <a:off x="204743" y="401408"/>
            <a:ext cx="7567657" cy="575622"/>
          </a:xfrm>
        </p:spPr>
        <p:txBody>
          <a:bodyPr>
            <a:noAutofit/>
          </a:bodyPr>
          <a:lstStyle/>
          <a:p>
            <a:r>
              <a:rPr lang="en-US" altLang="zh-CN" sz="4000" b="1" dirty="0">
                <a:solidFill>
                  <a:schemeClr val="accent1">
                    <a:lumMod val="75000"/>
                  </a:schemeClr>
                </a:solidFill>
                <a:latin typeface="Calibri" panose="020F0502020204030204" pitchFamily="34" charset="0"/>
                <a:ea typeface="微软雅黑" panose="020B0503020204020204" pitchFamily="34" charset="-122"/>
                <a:cs typeface="Calibri" panose="020F0502020204030204" pitchFamily="34" charset="0"/>
              </a:rPr>
              <a:t>Applications</a:t>
            </a:r>
            <a:r>
              <a:rPr lang="en-US" altLang="zh-CN" sz="3600" b="1" dirty="0">
                <a:solidFill>
                  <a:schemeClr val="accent1">
                    <a:lumMod val="75000"/>
                  </a:schemeClr>
                </a:solidFill>
                <a:latin typeface="Calibri" panose="020F0502020204030204" pitchFamily="34" charset="0"/>
                <a:ea typeface="微软雅黑" panose="020B0503020204020204" pitchFamily="34" charset="-122"/>
                <a:cs typeface="Calibri" panose="020F0502020204030204" pitchFamily="34" charset="0"/>
              </a:rPr>
              <a:t> of Network Embedding </a:t>
            </a:r>
          </a:p>
        </p:txBody>
      </p:sp>
    </p:spTree>
    <p:extLst>
      <p:ext uri="{BB962C8B-B14F-4D97-AF65-F5344CB8AC3E}">
        <p14:creationId xmlns:p14="http://schemas.microsoft.com/office/powerpoint/2010/main" val="401953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0"/>
          </p:nvPr>
        </p:nvSpPr>
        <p:spPr>
          <a:xfrm>
            <a:off x="197637" y="348032"/>
            <a:ext cx="11355734" cy="711577"/>
          </a:xfrm>
        </p:spPr>
        <p:txBody>
          <a:bodyPr>
            <a:noAutofit/>
          </a:bodyPr>
          <a:lstStyle/>
          <a:p>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Future Directions of the </a:t>
            </a:r>
            <a:r>
              <a:rPr lang="en-US" altLang="zh-CN" sz="4000" b="1" dirty="0" err="1">
                <a:solidFill>
                  <a:srgbClr val="002060"/>
                </a:solidFill>
                <a:latin typeface="Calibri" panose="020F0502020204030204" pitchFamily="34" charset="0"/>
                <a:ea typeface="微软雅黑" panose="020B0503020204020204" pitchFamily="34" charset="-122"/>
                <a:cs typeface="Calibri" panose="020F0502020204030204" pitchFamily="34" charset="0"/>
              </a:rPr>
              <a:t>EpiRep</a:t>
            </a:r>
            <a:r>
              <a:rPr lang="en-US" altLang="zh-CN" sz="4000" b="1" dirty="0">
                <a:solidFill>
                  <a:srgbClr val="002060"/>
                </a:solidFill>
                <a:latin typeface="Calibri" panose="020F0502020204030204" pitchFamily="34" charset="0"/>
                <a:ea typeface="微软雅黑" panose="020B0503020204020204" pitchFamily="34" charset="-122"/>
                <a:cs typeface="Calibri" panose="020F0502020204030204" pitchFamily="34" charset="0"/>
              </a:rPr>
              <a:t> Method</a:t>
            </a:r>
          </a:p>
        </p:txBody>
      </p:sp>
      <p:sp>
        <p:nvSpPr>
          <p:cNvPr id="5" name="TextBox 4"/>
          <p:cNvSpPr txBox="1"/>
          <p:nvPr/>
        </p:nvSpPr>
        <p:spPr>
          <a:xfrm>
            <a:off x="870856" y="1354183"/>
            <a:ext cx="10208623" cy="4662815"/>
          </a:xfrm>
          <a:prstGeom prst="rect">
            <a:avLst/>
          </a:prstGeom>
          <a:noFill/>
        </p:spPr>
        <p:txBody>
          <a:bodyPr wrap="square" rtlCol="0">
            <a:spAutoFit/>
          </a:bodyPr>
          <a:lstStyle/>
          <a:p>
            <a:pPr marL="571500" indent="-571500">
              <a:buFont typeface="Arial" panose="020B0604020202020204" pitchFamily="34" charset="0"/>
              <a:buChar char="•"/>
            </a:pPr>
            <a:r>
              <a:rPr lang="en-US" sz="3600" dirty="0">
                <a:solidFill>
                  <a:srgbClr val="002060"/>
                </a:solidFill>
                <a:latin typeface="Calibri" panose="020F0502020204030204" pitchFamily="34" charset="0"/>
                <a:cs typeface="Calibri" panose="020F0502020204030204" pitchFamily="34" charset="0"/>
              </a:rPr>
              <a:t>Identifying influential or vulnerable nodes in networks</a:t>
            </a:r>
          </a:p>
          <a:p>
            <a:pPr marL="571500" indent="-571500">
              <a:spcBef>
                <a:spcPts val="1800"/>
              </a:spcBef>
              <a:buFont typeface="Arial" panose="020B0604020202020204" pitchFamily="34" charset="0"/>
              <a:buChar char="•"/>
            </a:pPr>
            <a:r>
              <a:rPr lang="en-US" sz="3600" dirty="0">
                <a:solidFill>
                  <a:srgbClr val="002060"/>
                </a:solidFill>
                <a:latin typeface="Calibri" panose="020F0502020204030204" pitchFamily="34" charset="0"/>
                <a:cs typeface="Calibri" panose="020F0502020204030204" pitchFamily="34" charset="0"/>
              </a:rPr>
              <a:t>Measuring “communities” in terms of epidemic measures </a:t>
            </a:r>
          </a:p>
          <a:p>
            <a:pPr marL="571500" indent="-571500">
              <a:spcBef>
                <a:spcPts val="1800"/>
              </a:spcBef>
              <a:buFont typeface="Arial" panose="020B0604020202020204" pitchFamily="34" charset="0"/>
              <a:buChar char="•"/>
            </a:pPr>
            <a:r>
              <a:rPr lang="en-US" sz="3600" dirty="0">
                <a:solidFill>
                  <a:srgbClr val="002060"/>
                </a:solidFill>
                <a:latin typeface="Calibri" panose="020F0502020204030204" pitchFamily="34" charset="0"/>
                <a:cs typeface="Calibri" panose="020F0502020204030204" pitchFamily="34" charset="0"/>
              </a:rPr>
              <a:t>Comparing with other epidemic models (IC model)</a:t>
            </a:r>
          </a:p>
          <a:p>
            <a:pPr marL="571500" indent="-571500">
              <a:spcBef>
                <a:spcPts val="1800"/>
              </a:spcBef>
              <a:buFont typeface="Arial" panose="020B0604020202020204" pitchFamily="34" charset="0"/>
              <a:buChar char="•"/>
            </a:pPr>
            <a:r>
              <a:rPr lang="en-US" sz="3600" dirty="0">
                <a:solidFill>
                  <a:srgbClr val="002060"/>
                </a:solidFill>
                <a:latin typeface="Calibri" panose="020F0502020204030204" pitchFamily="34" charset="0"/>
                <a:cs typeface="Calibri" panose="020F0502020204030204" pitchFamily="34" charset="0"/>
              </a:rPr>
              <a:t>Designing semi-supervised classification algorithms based on label propagation  </a:t>
            </a:r>
          </a:p>
        </p:txBody>
      </p:sp>
    </p:spTree>
    <p:extLst>
      <p:ext uri="{BB962C8B-B14F-4D97-AF65-F5344CB8AC3E}">
        <p14:creationId xmlns:p14="http://schemas.microsoft.com/office/powerpoint/2010/main" val="2347935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srcRect r="7868" b="15231"/>
          <a:stretch/>
        </p:blipFill>
        <p:spPr>
          <a:xfrm>
            <a:off x="6694955" y="3580546"/>
            <a:ext cx="5188836" cy="2753257"/>
          </a:xfrm>
          <a:prstGeom prst="rect">
            <a:avLst/>
          </a:prstGeom>
        </p:spPr>
      </p:pic>
      <p:sp>
        <p:nvSpPr>
          <p:cNvPr id="3" name="文本占位符 1"/>
          <p:cNvSpPr>
            <a:spLocks noGrp="1"/>
          </p:cNvSpPr>
          <p:nvPr>
            <p:ph type="body" sz="quarter" idx="10"/>
          </p:nvPr>
        </p:nvSpPr>
        <p:spPr>
          <a:xfrm>
            <a:off x="237964" y="464342"/>
            <a:ext cx="7793516" cy="416571"/>
          </a:xfrm>
        </p:spPr>
        <p:txBody>
          <a:bodyPr>
            <a:noAutofit/>
          </a:bodyPr>
          <a:lstStyle/>
          <a:p>
            <a:r>
              <a:rPr lang="en-US" altLang="zh-CN" sz="3200" b="1" dirty="0">
                <a:solidFill>
                  <a:srgbClr val="002060"/>
                </a:solidFill>
                <a:latin typeface="微软雅黑" panose="020B0503020204020204" pitchFamily="34" charset="-122"/>
                <a:ea typeface="微软雅黑" panose="020B0503020204020204" pitchFamily="34" charset="-122"/>
              </a:rPr>
              <a:t>On-going Work: Higher-order GNNs </a:t>
            </a:r>
            <a:endParaRPr lang="en-US" altLang="zh-CN" sz="3600" b="1" dirty="0">
              <a:solidFill>
                <a:srgbClr val="00206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71282" y="1348901"/>
            <a:ext cx="4480382" cy="523220"/>
          </a:xfrm>
          <a:prstGeom prst="rect">
            <a:avLst/>
          </a:prstGeom>
          <a:noFill/>
        </p:spPr>
        <p:txBody>
          <a:bodyPr wrap="square" rtlCol="0">
            <a:spAutoFit/>
          </a:bodyPr>
          <a:lstStyle/>
          <a:p>
            <a:pPr algn="ctr"/>
            <a:r>
              <a:rPr lang="en-US" altLang="zh-CN" sz="2800" b="1" dirty="0">
                <a:latin typeface="微软雅黑" panose="020B0503020204020204" pitchFamily="34" charset="-122"/>
                <a:ea typeface="微软雅黑" panose="020B0503020204020204" pitchFamily="34" charset="-122"/>
              </a:rPr>
              <a:t>Graph Neural Networks</a:t>
            </a:r>
          </a:p>
        </p:txBody>
      </p:sp>
      <p:sp>
        <p:nvSpPr>
          <p:cNvPr id="26" name="文本框 25"/>
          <p:cNvSpPr txBox="1"/>
          <p:nvPr/>
        </p:nvSpPr>
        <p:spPr>
          <a:xfrm>
            <a:off x="2228030" y="1641289"/>
            <a:ext cx="4258944" cy="830997"/>
          </a:xfrm>
          <a:prstGeom prst="rect">
            <a:avLst/>
          </a:prstGeom>
          <a:noFill/>
        </p:spPr>
        <p:txBody>
          <a:bodyPr wrap="square" rtlCol="0">
            <a:spAutoFit/>
          </a:bodyPr>
          <a:lstStyle/>
          <a:p>
            <a:pPr lvl="0"/>
            <a:r>
              <a:rPr lang="en-US" altLang="zh-CN" sz="2400" dirty="0">
                <a:solidFill>
                  <a:srgbClr val="002060"/>
                </a:solidFill>
                <a:latin typeface="微软雅黑" panose="020B0503020204020204" pitchFamily="34" charset="-122"/>
                <a:ea typeface="微软雅黑" panose="020B0503020204020204" pitchFamily="34" charset="-122"/>
              </a:rPr>
              <a:t>Interpretable and efficient GNNs</a:t>
            </a:r>
          </a:p>
        </p:txBody>
      </p:sp>
      <p:pic>
        <p:nvPicPr>
          <p:cNvPr id="36" name="图片 35"/>
          <p:cNvPicPr>
            <a:picLocks noChangeAspect="1"/>
          </p:cNvPicPr>
          <p:nvPr/>
        </p:nvPicPr>
        <p:blipFill>
          <a:blip r:embed="rId4"/>
          <a:stretch>
            <a:fillRect/>
          </a:stretch>
        </p:blipFill>
        <p:spPr>
          <a:xfrm>
            <a:off x="928018" y="1543868"/>
            <a:ext cx="920576" cy="865707"/>
          </a:xfrm>
          <a:prstGeom prst="rect">
            <a:avLst/>
          </a:prstGeom>
        </p:spPr>
      </p:pic>
      <p:sp>
        <p:nvSpPr>
          <p:cNvPr id="37" name="文本框 36"/>
          <p:cNvSpPr txBox="1"/>
          <p:nvPr/>
        </p:nvSpPr>
        <p:spPr>
          <a:xfrm>
            <a:off x="2228030" y="2833969"/>
            <a:ext cx="4258944" cy="830997"/>
          </a:xfrm>
          <a:prstGeom prst="rect">
            <a:avLst/>
          </a:prstGeom>
          <a:noFill/>
        </p:spPr>
        <p:txBody>
          <a:bodyPr wrap="square" rtlCol="0">
            <a:spAutoFit/>
          </a:bodyPr>
          <a:lstStyle/>
          <a:p>
            <a:pPr lvl="0"/>
            <a:r>
              <a:rPr lang="en-US" altLang="zh-CN" sz="2400" dirty="0">
                <a:solidFill>
                  <a:srgbClr val="002060"/>
                </a:solidFill>
                <a:latin typeface="微软雅黑" panose="020B0503020204020204" pitchFamily="34" charset="-122"/>
                <a:ea typeface="微软雅黑" panose="020B0503020204020204" pitchFamily="34" charset="-122"/>
              </a:rPr>
              <a:t>Graph neural networks for evolving graphs</a:t>
            </a:r>
          </a:p>
        </p:txBody>
      </p:sp>
      <p:sp>
        <p:nvSpPr>
          <p:cNvPr id="38" name="文本框 37"/>
          <p:cNvSpPr txBox="1"/>
          <p:nvPr/>
        </p:nvSpPr>
        <p:spPr>
          <a:xfrm>
            <a:off x="2228030" y="3990521"/>
            <a:ext cx="3930797" cy="1200329"/>
          </a:xfrm>
          <a:prstGeom prst="rect">
            <a:avLst/>
          </a:prstGeom>
          <a:noFill/>
        </p:spPr>
        <p:txBody>
          <a:bodyPr wrap="square" rtlCol="0">
            <a:spAutoFit/>
          </a:bodyPr>
          <a:lstStyle/>
          <a:p>
            <a:pPr lvl="0"/>
            <a:r>
              <a:rPr lang="en-US" altLang="zh-CN" sz="2400" dirty="0">
                <a:solidFill>
                  <a:srgbClr val="002060"/>
                </a:solidFill>
                <a:latin typeface="微软雅黑" panose="020B0503020204020204" pitchFamily="34" charset="-122"/>
                <a:ea typeface="微软雅黑" panose="020B0503020204020204" pitchFamily="34" charset="-122"/>
              </a:rPr>
              <a:t>Leverage node attributes and labels during learning stage</a:t>
            </a:r>
          </a:p>
        </p:txBody>
      </p:sp>
      <p:sp>
        <p:nvSpPr>
          <p:cNvPr id="39" name="文本框 38"/>
          <p:cNvSpPr txBox="1"/>
          <p:nvPr/>
        </p:nvSpPr>
        <p:spPr>
          <a:xfrm>
            <a:off x="2171354" y="5358997"/>
            <a:ext cx="4095969" cy="830997"/>
          </a:xfrm>
          <a:prstGeom prst="rect">
            <a:avLst/>
          </a:prstGeom>
          <a:noFill/>
        </p:spPr>
        <p:txBody>
          <a:bodyPr wrap="square" rtlCol="0">
            <a:spAutoFit/>
          </a:bodyPr>
          <a:lstStyle/>
          <a:p>
            <a:pPr lvl="0" algn="just"/>
            <a:r>
              <a:rPr lang="en-US" altLang="zh-CN" sz="2400" dirty="0">
                <a:solidFill>
                  <a:srgbClr val="002060"/>
                </a:solidFill>
                <a:latin typeface="微软雅黑" panose="020B0503020204020204" pitchFamily="34" charset="-122"/>
                <a:ea typeface="微软雅黑" panose="020B0503020204020204" pitchFamily="34" charset="-122"/>
              </a:rPr>
              <a:t>Incorporating task-specific supervision</a:t>
            </a:r>
            <a:endParaRPr lang="zh-CN" altLang="en-US" sz="2400" dirty="0">
              <a:solidFill>
                <a:srgbClr val="002060"/>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5"/>
          <a:stretch>
            <a:fillRect/>
          </a:stretch>
        </p:blipFill>
        <p:spPr>
          <a:xfrm>
            <a:off x="926787" y="2707494"/>
            <a:ext cx="816935" cy="816935"/>
          </a:xfrm>
          <a:prstGeom prst="rect">
            <a:avLst/>
          </a:prstGeom>
        </p:spPr>
      </p:pic>
      <p:pic>
        <p:nvPicPr>
          <p:cNvPr id="46" name="图片 45"/>
          <p:cNvPicPr>
            <a:picLocks noChangeAspect="1"/>
          </p:cNvPicPr>
          <p:nvPr/>
        </p:nvPicPr>
        <p:blipFill>
          <a:blip r:embed="rId6"/>
          <a:stretch>
            <a:fillRect/>
          </a:stretch>
        </p:blipFill>
        <p:spPr>
          <a:xfrm>
            <a:off x="874966" y="3941562"/>
            <a:ext cx="920576" cy="871804"/>
          </a:xfrm>
          <a:prstGeom prst="rect">
            <a:avLst/>
          </a:prstGeom>
        </p:spPr>
      </p:pic>
      <p:grpSp>
        <p:nvGrpSpPr>
          <p:cNvPr id="47" name="组合 46"/>
          <p:cNvGrpSpPr/>
          <p:nvPr/>
        </p:nvGrpSpPr>
        <p:grpSpPr>
          <a:xfrm>
            <a:off x="886995" y="5245537"/>
            <a:ext cx="856727" cy="805561"/>
            <a:chOff x="816774" y="4776910"/>
            <a:chExt cx="759650" cy="759649"/>
          </a:xfrm>
          <a:solidFill>
            <a:sysClr val="window" lastClr="FFFFFF"/>
          </a:solidFill>
        </p:grpSpPr>
        <p:sp>
          <p:nvSpPr>
            <p:cNvPr id="48" name="椭圆 47"/>
            <p:cNvSpPr/>
            <p:nvPr/>
          </p:nvSpPr>
          <p:spPr>
            <a:xfrm>
              <a:off x="816774" y="4776910"/>
              <a:ext cx="759650" cy="759649"/>
            </a:xfrm>
            <a:prstGeom prst="ellipse">
              <a:avLst/>
            </a:prstGeom>
            <a:solidFill>
              <a:schemeClr val="tx1">
                <a:lumMod val="75000"/>
                <a:lumOff val="25000"/>
              </a:schemeClr>
            </a:solidFill>
            <a:ln w="9525"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2060"/>
                </a:solidFill>
                <a:effectLst/>
                <a:uLnTx/>
                <a:uFillTx/>
                <a:latin typeface="微软雅黑"/>
                <a:ea typeface="微软雅黑"/>
                <a:cs typeface="+mn-ea"/>
                <a:sym typeface="+mn-lt"/>
              </a:endParaRPr>
            </a:p>
          </p:txBody>
        </p:sp>
        <p:grpSp>
          <p:nvGrpSpPr>
            <p:cNvPr id="49" name="组合 48"/>
            <p:cNvGrpSpPr/>
            <p:nvPr/>
          </p:nvGrpSpPr>
          <p:grpSpPr>
            <a:xfrm>
              <a:off x="927948" y="4902209"/>
              <a:ext cx="469371" cy="442728"/>
              <a:chOff x="244475" y="2743200"/>
              <a:chExt cx="727075" cy="685800"/>
            </a:xfrm>
            <a:grpFill/>
          </p:grpSpPr>
          <p:sp>
            <p:nvSpPr>
              <p:cNvPr id="50" name="Freeform 15"/>
              <p:cNvSpPr>
                <a:spLocks noEditPoints="1"/>
              </p:cNvSpPr>
              <p:nvPr/>
            </p:nvSpPr>
            <p:spPr bwMode="auto">
              <a:xfrm>
                <a:off x="244475" y="3013075"/>
                <a:ext cx="204788" cy="415925"/>
              </a:xfrm>
              <a:custGeom>
                <a:avLst/>
                <a:gdLst>
                  <a:gd name="T0" fmla="*/ 41 w 54"/>
                  <a:gd name="T1" fmla="*/ 13 h 109"/>
                  <a:gd name="T2" fmla="*/ 41 w 54"/>
                  <a:gd name="T3" fmla="*/ 47 h 109"/>
                  <a:gd name="T4" fmla="*/ 13 w 54"/>
                  <a:gd name="T5" fmla="*/ 47 h 109"/>
                  <a:gd name="T6" fmla="*/ 13 w 54"/>
                  <a:gd name="T7" fmla="*/ 13 h 109"/>
                  <a:gd name="T8" fmla="*/ 41 w 54"/>
                  <a:gd name="T9" fmla="*/ 13 h 109"/>
                  <a:gd name="T10" fmla="*/ 50 w 54"/>
                  <a:gd name="T11" fmla="*/ 0 h 109"/>
                  <a:gd name="T12" fmla="*/ 4 w 54"/>
                  <a:gd name="T13" fmla="*/ 0 h 109"/>
                  <a:gd name="T14" fmla="*/ 0 w 54"/>
                  <a:gd name="T15" fmla="*/ 5 h 109"/>
                  <a:gd name="T16" fmla="*/ 0 w 54"/>
                  <a:gd name="T17" fmla="*/ 105 h 109"/>
                  <a:gd name="T18" fmla="*/ 4 w 54"/>
                  <a:gd name="T19" fmla="*/ 109 h 109"/>
                  <a:gd name="T20" fmla="*/ 50 w 54"/>
                  <a:gd name="T21" fmla="*/ 109 h 109"/>
                  <a:gd name="T22" fmla="*/ 54 w 54"/>
                  <a:gd name="T23" fmla="*/ 105 h 109"/>
                  <a:gd name="T24" fmla="*/ 54 w 54"/>
                  <a:gd name="T25" fmla="*/ 5 h 109"/>
                  <a:gd name="T26" fmla="*/ 50 w 54"/>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109">
                    <a:moveTo>
                      <a:pt x="41" y="13"/>
                    </a:moveTo>
                    <a:cubicBezTo>
                      <a:pt x="41" y="47"/>
                      <a:pt x="41" y="47"/>
                      <a:pt x="41" y="47"/>
                    </a:cubicBezTo>
                    <a:cubicBezTo>
                      <a:pt x="13" y="47"/>
                      <a:pt x="13" y="47"/>
                      <a:pt x="13" y="47"/>
                    </a:cubicBezTo>
                    <a:cubicBezTo>
                      <a:pt x="13" y="13"/>
                      <a:pt x="13" y="13"/>
                      <a:pt x="13" y="13"/>
                    </a:cubicBezTo>
                    <a:cubicBezTo>
                      <a:pt x="41" y="13"/>
                      <a:pt x="41" y="13"/>
                      <a:pt x="41" y="13"/>
                    </a:cubicBezTo>
                    <a:moveTo>
                      <a:pt x="50" y="0"/>
                    </a:moveTo>
                    <a:cubicBezTo>
                      <a:pt x="4" y="0"/>
                      <a:pt x="4" y="0"/>
                      <a:pt x="4" y="0"/>
                    </a:cubicBezTo>
                    <a:cubicBezTo>
                      <a:pt x="2" y="0"/>
                      <a:pt x="0" y="2"/>
                      <a:pt x="0" y="5"/>
                    </a:cubicBezTo>
                    <a:cubicBezTo>
                      <a:pt x="0" y="105"/>
                      <a:pt x="0" y="105"/>
                      <a:pt x="0" y="105"/>
                    </a:cubicBezTo>
                    <a:cubicBezTo>
                      <a:pt x="0" y="107"/>
                      <a:pt x="2" y="109"/>
                      <a:pt x="4" y="109"/>
                    </a:cubicBezTo>
                    <a:cubicBezTo>
                      <a:pt x="50" y="109"/>
                      <a:pt x="50" y="109"/>
                      <a:pt x="50" y="109"/>
                    </a:cubicBezTo>
                    <a:cubicBezTo>
                      <a:pt x="52" y="109"/>
                      <a:pt x="54" y="107"/>
                      <a:pt x="54" y="105"/>
                    </a:cubicBezTo>
                    <a:cubicBezTo>
                      <a:pt x="54" y="5"/>
                      <a:pt x="54" y="5"/>
                      <a:pt x="54" y="5"/>
                    </a:cubicBezTo>
                    <a:cubicBezTo>
                      <a:pt x="54" y="2"/>
                      <a:pt x="52" y="0"/>
                      <a:pt x="50"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2060"/>
                  </a:solidFill>
                  <a:effectLst/>
                  <a:uLnTx/>
                  <a:uFillTx/>
                  <a:latin typeface="微软雅黑"/>
                  <a:ea typeface="微软雅黑"/>
                  <a:cs typeface="+mn-ea"/>
                  <a:sym typeface="+mn-lt"/>
                </a:endParaRPr>
              </a:p>
            </p:txBody>
          </p:sp>
          <p:sp>
            <p:nvSpPr>
              <p:cNvPr id="51" name="Freeform 16"/>
              <p:cNvSpPr>
                <a:spLocks noEditPoints="1"/>
              </p:cNvSpPr>
              <p:nvPr/>
            </p:nvSpPr>
            <p:spPr bwMode="auto">
              <a:xfrm>
                <a:off x="500063" y="2914650"/>
                <a:ext cx="207963" cy="514350"/>
              </a:xfrm>
              <a:custGeom>
                <a:avLst/>
                <a:gdLst>
                  <a:gd name="T0" fmla="*/ 42 w 55"/>
                  <a:gd name="T1" fmla="*/ 13 h 135"/>
                  <a:gd name="T2" fmla="*/ 42 w 55"/>
                  <a:gd name="T3" fmla="*/ 81 h 135"/>
                  <a:gd name="T4" fmla="*/ 13 w 55"/>
                  <a:gd name="T5" fmla="*/ 81 h 135"/>
                  <a:gd name="T6" fmla="*/ 13 w 55"/>
                  <a:gd name="T7" fmla="*/ 13 h 135"/>
                  <a:gd name="T8" fmla="*/ 42 w 55"/>
                  <a:gd name="T9" fmla="*/ 13 h 135"/>
                  <a:gd name="T10" fmla="*/ 51 w 55"/>
                  <a:gd name="T11" fmla="*/ 0 h 135"/>
                  <a:gd name="T12" fmla="*/ 5 w 55"/>
                  <a:gd name="T13" fmla="*/ 0 h 135"/>
                  <a:gd name="T14" fmla="*/ 0 w 55"/>
                  <a:gd name="T15" fmla="*/ 5 h 135"/>
                  <a:gd name="T16" fmla="*/ 0 w 55"/>
                  <a:gd name="T17" fmla="*/ 131 h 135"/>
                  <a:gd name="T18" fmla="*/ 5 w 55"/>
                  <a:gd name="T19" fmla="*/ 135 h 135"/>
                  <a:gd name="T20" fmla="*/ 51 w 55"/>
                  <a:gd name="T21" fmla="*/ 135 h 135"/>
                  <a:gd name="T22" fmla="*/ 55 w 55"/>
                  <a:gd name="T23" fmla="*/ 131 h 135"/>
                  <a:gd name="T24" fmla="*/ 55 w 55"/>
                  <a:gd name="T25" fmla="*/ 5 h 135"/>
                  <a:gd name="T26" fmla="*/ 51 w 55"/>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35">
                    <a:moveTo>
                      <a:pt x="42" y="13"/>
                    </a:moveTo>
                    <a:cubicBezTo>
                      <a:pt x="42" y="81"/>
                      <a:pt x="42" y="81"/>
                      <a:pt x="42" y="81"/>
                    </a:cubicBezTo>
                    <a:cubicBezTo>
                      <a:pt x="13" y="81"/>
                      <a:pt x="13" y="81"/>
                      <a:pt x="13" y="81"/>
                    </a:cubicBezTo>
                    <a:cubicBezTo>
                      <a:pt x="13" y="13"/>
                      <a:pt x="13" y="13"/>
                      <a:pt x="13" y="13"/>
                    </a:cubicBezTo>
                    <a:cubicBezTo>
                      <a:pt x="42" y="13"/>
                      <a:pt x="42" y="13"/>
                      <a:pt x="42" y="13"/>
                    </a:cubicBezTo>
                    <a:moveTo>
                      <a:pt x="51" y="0"/>
                    </a:moveTo>
                    <a:cubicBezTo>
                      <a:pt x="5" y="0"/>
                      <a:pt x="5" y="0"/>
                      <a:pt x="5" y="0"/>
                    </a:cubicBezTo>
                    <a:cubicBezTo>
                      <a:pt x="2" y="0"/>
                      <a:pt x="0" y="2"/>
                      <a:pt x="0" y="5"/>
                    </a:cubicBezTo>
                    <a:cubicBezTo>
                      <a:pt x="0" y="131"/>
                      <a:pt x="0" y="131"/>
                      <a:pt x="0" y="131"/>
                    </a:cubicBezTo>
                    <a:cubicBezTo>
                      <a:pt x="0" y="133"/>
                      <a:pt x="2" y="135"/>
                      <a:pt x="5" y="135"/>
                    </a:cubicBezTo>
                    <a:cubicBezTo>
                      <a:pt x="51" y="135"/>
                      <a:pt x="51" y="135"/>
                      <a:pt x="51" y="135"/>
                    </a:cubicBezTo>
                    <a:cubicBezTo>
                      <a:pt x="53" y="135"/>
                      <a:pt x="55" y="133"/>
                      <a:pt x="55" y="131"/>
                    </a:cubicBezTo>
                    <a:cubicBezTo>
                      <a:pt x="55" y="5"/>
                      <a:pt x="55" y="5"/>
                      <a:pt x="55" y="5"/>
                    </a:cubicBezTo>
                    <a:cubicBezTo>
                      <a:pt x="55" y="2"/>
                      <a:pt x="53" y="0"/>
                      <a:pt x="51"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2060"/>
                  </a:solidFill>
                  <a:effectLst/>
                  <a:uLnTx/>
                  <a:uFillTx/>
                  <a:latin typeface="微软雅黑"/>
                  <a:ea typeface="微软雅黑"/>
                  <a:cs typeface="+mn-ea"/>
                  <a:sym typeface="+mn-lt"/>
                </a:endParaRPr>
              </a:p>
            </p:txBody>
          </p:sp>
          <p:sp>
            <p:nvSpPr>
              <p:cNvPr id="52" name="Freeform 17"/>
              <p:cNvSpPr>
                <a:spLocks noEditPoints="1"/>
              </p:cNvSpPr>
              <p:nvPr/>
            </p:nvSpPr>
            <p:spPr bwMode="auto">
              <a:xfrm>
                <a:off x="762000" y="2743200"/>
                <a:ext cx="209550" cy="685800"/>
              </a:xfrm>
              <a:custGeom>
                <a:avLst/>
                <a:gdLst>
                  <a:gd name="T0" fmla="*/ 42 w 55"/>
                  <a:gd name="T1" fmla="*/ 13 h 180"/>
                  <a:gd name="T2" fmla="*/ 42 w 55"/>
                  <a:gd name="T3" fmla="*/ 96 h 180"/>
                  <a:gd name="T4" fmla="*/ 13 w 55"/>
                  <a:gd name="T5" fmla="*/ 96 h 180"/>
                  <a:gd name="T6" fmla="*/ 13 w 55"/>
                  <a:gd name="T7" fmla="*/ 13 h 180"/>
                  <a:gd name="T8" fmla="*/ 42 w 55"/>
                  <a:gd name="T9" fmla="*/ 13 h 180"/>
                  <a:gd name="T10" fmla="*/ 50 w 55"/>
                  <a:gd name="T11" fmla="*/ 0 h 180"/>
                  <a:gd name="T12" fmla="*/ 4 w 55"/>
                  <a:gd name="T13" fmla="*/ 0 h 180"/>
                  <a:gd name="T14" fmla="*/ 0 w 55"/>
                  <a:gd name="T15" fmla="*/ 4 h 180"/>
                  <a:gd name="T16" fmla="*/ 0 w 55"/>
                  <a:gd name="T17" fmla="*/ 176 h 180"/>
                  <a:gd name="T18" fmla="*/ 4 w 55"/>
                  <a:gd name="T19" fmla="*/ 180 h 180"/>
                  <a:gd name="T20" fmla="*/ 50 w 55"/>
                  <a:gd name="T21" fmla="*/ 180 h 180"/>
                  <a:gd name="T22" fmla="*/ 55 w 55"/>
                  <a:gd name="T23" fmla="*/ 176 h 180"/>
                  <a:gd name="T24" fmla="*/ 55 w 55"/>
                  <a:gd name="T25" fmla="*/ 4 h 180"/>
                  <a:gd name="T26" fmla="*/ 50 w 55"/>
                  <a:gd name="T2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80">
                    <a:moveTo>
                      <a:pt x="42" y="13"/>
                    </a:moveTo>
                    <a:cubicBezTo>
                      <a:pt x="42" y="96"/>
                      <a:pt x="42" y="96"/>
                      <a:pt x="42" y="96"/>
                    </a:cubicBezTo>
                    <a:cubicBezTo>
                      <a:pt x="13" y="96"/>
                      <a:pt x="13" y="96"/>
                      <a:pt x="13" y="96"/>
                    </a:cubicBezTo>
                    <a:cubicBezTo>
                      <a:pt x="13" y="13"/>
                      <a:pt x="13" y="13"/>
                      <a:pt x="13" y="13"/>
                    </a:cubicBezTo>
                    <a:cubicBezTo>
                      <a:pt x="42" y="13"/>
                      <a:pt x="42" y="13"/>
                      <a:pt x="42" y="13"/>
                    </a:cubicBezTo>
                    <a:moveTo>
                      <a:pt x="50" y="0"/>
                    </a:moveTo>
                    <a:cubicBezTo>
                      <a:pt x="4" y="0"/>
                      <a:pt x="4" y="0"/>
                      <a:pt x="4" y="0"/>
                    </a:cubicBezTo>
                    <a:cubicBezTo>
                      <a:pt x="2" y="0"/>
                      <a:pt x="0" y="2"/>
                      <a:pt x="0" y="4"/>
                    </a:cubicBezTo>
                    <a:cubicBezTo>
                      <a:pt x="0" y="176"/>
                      <a:pt x="0" y="176"/>
                      <a:pt x="0" y="176"/>
                    </a:cubicBezTo>
                    <a:cubicBezTo>
                      <a:pt x="0" y="178"/>
                      <a:pt x="2" y="180"/>
                      <a:pt x="4" y="180"/>
                    </a:cubicBezTo>
                    <a:cubicBezTo>
                      <a:pt x="50" y="180"/>
                      <a:pt x="50" y="180"/>
                      <a:pt x="50" y="180"/>
                    </a:cubicBezTo>
                    <a:cubicBezTo>
                      <a:pt x="53" y="180"/>
                      <a:pt x="55" y="178"/>
                      <a:pt x="55" y="176"/>
                    </a:cubicBezTo>
                    <a:cubicBezTo>
                      <a:pt x="55" y="4"/>
                      <a:pt x="55" y="4"/>
                      <a:pt x="55" y="4"/>
                    </a:cubicBezTo>
                    <a:cubicBezTo>
                      <a:pt x="55" y="2"/>
                      <a:pt x="53" y="0"/>
                      <a:pt x="50" y="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002060"/>
                  </a:solidFill>
                  <a:effectLst/>
                  <a:uLnTx/>
                  <a:uFillTx/>
                  <a:latin typeface="微软雅黑"/>
                  <a:ea typeface="微软雅黑"/>
                  <a:cs typeface="+mn-ea"/>
                  <a:sym typeface="+mn-lt"/>
                </a:endParaRPr>
              </a:p>
            </p:txBody>
          </p:sp>
        </p:grpSp>
      </p:grpSp>
      <p:sp>
        <p:nvSpPr>
          <p:cNvPr id="53" name="文本框 52"/>
          <p:cNvSpPr txBox="1"/>
          <p:nvPr/>
        </p:nvSpPr>
        <p:spPr>
          <a:xfrm>
            <a:off x="6971282" y="2047101"/>
            <a:ext cx="4619962" cy="1477328"/>
          </a:xfrm>
          <a:prstGeom prst="rect">
            <a:avLst/>
          </a:prstGeom>
          <a:noFill/>
        </p:spPr>
        <p:txBody>
          <a:bodyPr wrap="square" rtlCol="0">
            <a:spAutoFit/>
          </a:bodyPr>
          <a:lstStyle/>
          <a:p>
            <a:pPr marL="342900" indent="-342900">
              <a:lnSpc>
                <a:spcPct val="150000"/>
              </a:lnSpc>
              <a:buFontTx/>
              <a:buAutoNum type="arabicPeriod"/>
            </a:pPr>
            <a:r>
              <a:rPr lang="en-US" altLang="zh-CN" sz="2000" dirty="0">
                <a:latin typeface="微软雅黑" panose="020B0503020204020204" pitchFamily="34" charset="-122"/>
                <a:ea typeface="微软雅黑" panose="020B0503020204020204" pitchFamily="34" charset="-122"/>
              </a:rPr>
              <a:t>Graph Convolutional Network</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sz="2000" dirty="0" err="1">
                <a:solidFill>
                  <a:srgbClr val="000000"/>
                </a:solidFill>
                <a:latin typeface="微软雅黑" panose="020B0503020204020204" pitchFamily="34" charset="-122"/>
                <a:ea typeface="微软雅黑" panose="020B0503020204020204" pitchFamily="34" charset="-122"/>
              </a:rPr>
              <a:t>GraphSAGE</a:t>
            </a:r>
            <a:endParaRPr lang="en-US" altLang="zh-CN" sz="2000" dirty="0">
              <a:solidFill>
                <a:srgbClr val="000000"/>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sz="2000" dirty="0">
                <a:latin typeface="微软雅黑" panose="020B0503020204020204" pitchFamily="34" charset="-122"/>
                <a:ea typeface="微软雅黑" panose="020B0503020204020204" pitchFamily="34" charset="-122"/>
              </a:rPr>
              <a:t>Graph Attention Networks</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988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37" grpId="0"/>
      <p:bldP spid="38" grpId="0"/>
      <p:bldP spid="39" grpId="0"/>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480243"/>
            <a:ext cx="12192000" cy="1323439"/>
          </a:xfrm>
          <a:prstGeom prst="rect">
            <a:avLst/>
          </a:prstGeom>
        </p:spPr>
        <p:txBody>
          <a:bodyPr wrap="square">
            <a:spAutoFit/>
          </a:bodyPr>
          <a:lstStyle/>
          <a:p>
            <a:pPr algn="ctr"/>
            <a:r>
              <a:rPr lang="en-US" altLang="zh-CN" sz="8000" b="1" spc="600" dirty="0">
                <a:solidFill>
                  <a:schemeClr val="accent1">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Thank you!</a:t>
            </a:r>
            <a:endParaRPr lang="zh-CN" altLang="en-US" sz="8000" b="1" spc="600" dirty="0">
              <a:solidFill>
                <a:schemeClr val="accent1">
                  <a:lumMod val="5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0533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98718"/>
            <a:ext cx="10198461" cy="416571"/>
          </a:xfrm>
        </p:spPr>
        <p:txBody>
          <a:bodyPr>
            <a:noAutofit/>
          </a:bodyPr>
          <a:lstStyle/>
          <a:p>
            <a:r>
              <a:rPr lang="en-US" altLang="zh-CN" sz="4000" b="1" dirty="0">
                <a:solidFill>
                  <a:schemeClr val="tx2"/>
                </a:solidFill>
                <a:latin typeface="Calibri" panose="020F0502020204030204" pitchFamily="34" charset="0"/>
                <a:cs typeface="Calibri" panose="020F0502020204030204" pitchFamily="34" charset="0"/>
              </a:rPr>
              <a:t>Graph Representation Learning (GRL) Problems</a:t>
            </a:r>
          </a:p>
        </p:txBody>
      </p:sp>
      <p:graphicFrame>
        <p:nvGraphicFramePr>
          <p:cNvPr id="4" name="图示 3"/>
          <p:cNvGraphicFramePr/>
          <p:nvPr>
            <p:extLst>
              <p:ext uri="{D42A27DB-BD31-4B8C-83A1-F6EECF244321}">
                <p14:modId xmlns:p14="http://schemas.microsoft.com/office/powerpoint/2010/main" val="1462923400"/>
              </p:ext>
            </p:extLst>
          </p:nvPr>
        </p:nvGraphicFramePr>
        <p:xfrm>
          <a:off x="760325" y="1445410"/>
          <a:ext cx="10604418" cy="4967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901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0"/>
          </p:nvPr>
        </p:nvSpPr>
        <p:spPr>
          <a:xfrm>
            <a:off x="271419" y="375782"/>
            <a:ext cx="10932875" cy="544610"/>
          </a:xfrm>
        </p:spPr>
        <p:txBody>
          <a:bodyPr>
            <a:noAutofit/>
          </a:bodyPr>
          <a:lstStyle/>
          <a:p>
            <a:r>
              <a:rPr lang="en-US" altLang="zh-CN" sz="4000" b="1" dirty="0">
                <a:solidFill>
                  <a:schemeClr val="accent1">
                    <a:lumMod val="75000"/>
                  </a:schemeClr>
                </a:solidFill>
                <a:latin typeface="Calibri" panose="020F0502020204030204" pitchFamily="34" charset="0"/>
                <a:cs typeface="Calibri" panose="020F0502020204030204" pitchFamily="34" charset="0"/>
              </a:rPr>
              <a:t>Typical Network Embedding Approaches</a:t>
            </a:r>
            <a:endParaRPr lang="zh-CN" altLang="en-US" sz="4000" b="1" dirty="0">
              <a:solidFill>
                <a:schemeClr val="accent1">
                  <a:lumMod val="75000"/>
                </a:schemeClr>
              </a:solidFill>
              <a:latin typeface="Calibri" panose="020F0502020204030204" pitchFamily="34" charset="0"/>
              <a:cs typeface="Calibri" panose="020F0502020204030204" pitchFamily="34" charset="0"/>
            </a:endParaRPr>
          </a:p>
        </p:txBody>
      </p:sp>
      <p:graphicFrame>
        <p:nvGraphicFramePr>
          <p:cNvPr id="2" name="Diagram 1"/>
          <p:cNvGraphicFramePr/>
          <p:nvPr>
            <p:extLst>
              <p:ext uri="{D42A27DB-BD31-4B8C-83A1-F6EECF244321}">
                <p14:modId xmlns:p14="http://schemas.microsoft.com/office/powerpoint/2010/main" val="3742876975"/>
              </p:ext>
            </p:extLst>
          </p:nvPr>
        </p:nvGraphicFramePr>
        <p:xfrm>
          <a:off x="620254" y="1297665"/>
          <a:ext cx="11213965" cy="5078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218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1419" y="398718"/>
            <a:ext cx="10604418" cy="416571"/>
          </a:xfrm>
        </p:spPr>
        <p:txBody>
          <a:bodyPr>
            <a:noAutofit/>
          </a:bodyPr>
          <a:lstStyle/>
          <a:p>
            <a:r>
              <a:rPr lang="en-US" altLang="zh-CN" sz="4000" b="1" dirty="0">
                <a:solidFill>
                  <a:schemeClr val="tx2"/>
                </a:solidFill>
                <a:latin typeface="Calibri" panose="020F0502020204030204" pitchFamily="34" charset="0"/>
                <a:cs typeface="Calibri" panose="020F0502020204030204" pitchFamily="34" charset="0"/>
              </a:rPr>
              <a:t>Methods that Preserve Structural Proximity</a:t>
            </a:r>
          </a:p>
        </p:txBody>
      </p:sp>
      <p:pic>
        <p:nvPicPr>
          <p:cNvPr id="4" name="图片 3">
            <a:extLst>
              <a:ext uri="{FF2B5EF4-FFF2-40B4-BE49-F238E27FC236}">
                <a16:creationId xmlns:a16="http://schemas.microsoft.com/office/drawing/2014/main" id="{042237F1-9EFC-444C-B6EB-69BAA13487A9}"/>
              </a:ext>
            </a:extLst>
          </p:cNvPr>
          <p:cNvPicPr>
            <a:picLocks noChangeAspect="1"/>
          </p:cNvPicPr>
          <p:nvPr/>
        </p:nvPicPr>
        <p:blipFill>
          <a:blip r:embed="rId3"/>
          <a:stretch>
            <a:fillRect/>
          </a:stretch>
        </p:blipFill>
        <p:spPr>
          <a:xfrm>
            <a:off x="325636" y="2057268"/>
            <a:ext cx="11540728" cy="3048264"/>
          </a:xfrm>
          <a:prstGeom prst="rect">
            <a:avLst/>
          </a:prstGeom>
        </p:spPr>
      </p:pic>
      <p:sp>
        <p:nvSpPr>
          <p:cNvPr id="5" name="矩形 6"/>
          <p:cNvSpPr/>
          <p:nvPr/>
        </p:nvSpPr>
        <p:spPr>
          <a:xfrm>
            <a:off x="413359" y="6249269"/>
            <a:ext cx="11373633" cy="584775"/>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P. </a:t>
            </a:r>
            <a:r>
              <a:rPr lang="en-US" altLang="zh-CN" sz="1600" dirty="0" err="1">
                <a:latin typeface="Times New Roman" panose="02020603050405020304" pitchFamily="18" charset="0"/>
                <a:cs typeface="Times New Roman" panose="02020603050405020304" pitchFamily="18" charset="0"/>
              </a:rPr>
              <a:t>Goyal</a:t>
            </a:r>
            <a:r>
              <a:rPr lang="en-US" altLang="zh-CN" sz="1600" dirty="0">
                <a:latin typeface="Times New Roman" panose="02020603050405020304" pitchFamily="18" charset="0"/>
                <a:cs typeface="Times New Roman" panose="02020603050405020304" pitchFamily="18" charset="0"/>
              </a:rPr>
              <a:t> and E. Ferrara. “Graph Embedding Techniques, Applications, and Performance: A Survey." Knowledge-Based Systems 151 (2018): 78-94.</a:t>
            </a:r>
            <a:endParaRPr lang="zh-CN" altLang="en-US" sz="1600"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413359" y="6249269"/>
            <a:ext cx="74780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62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13411" y="1146086"/>
            <a:ext cx="10219440" cy="3477771"/>
          </a:xfrm>
          <a:prstGeom prst="rect">
            <a:avLst/>
          </a:prstGeom>
        </p:spPr>
      </p:pic>
      <p:grpSp>
        <p:nvGrpSpPr>
          <p:cNvPr id="8" name="组合 7"/>
          <p:cNvGrpSpPr/>
          <p:nvPr/>
        </p:nvGrpSpPr>
        <p:grpSpPr>
          <a:xfrm>
            <a:off x="2013567" y="4552575"/>
            <a:ext cx="8209587" cy="708542"/>
            <a:chOff x="1813644" y="5111213"/>
            <a:chExt cx="8209587" cy="708542"/>
          </a:xfrm>
        </p:grpSpPr>
        <p:grpSp>
          <p:nvGrpSpPr>
            <p:cNvPr id="9" name="组合 8"/>
            <p:cNvGrpSpPr/>
            <p:nvPr/>
          </p:nvGrpSpPr>
          <p:grpSpPr>
            <a:xfrm>
              <a:off x="6169483" y="5111213"/>
              <a:ext cx="3853748" cy="708542"/>
              <a:chOff x="6137168" y="4985757"/>
              <a:chExt cx="6054832" cy="1123950"/>
            </a:xfrm>
          </p:grpSpPr>
          <p:pic>
            <p:nvPicPr>
              <p:cNvPr id="4" name="图片 3"/>
              <p:cNvPicPr>
                <a:picLocks noChangeAspect="1"/>
              </p:cNvPicPr>
              <p:nvPr/>
            </p:nvPicPr>
            <p:blipFill rotWithShape="1">
              <a:blip r:embed="rId4"/>
              <a:srcRect r="2741"/>
              <a:stretch/>
            </p:blipFill>
            <p:spPr>
              <a:xfrm>
                <a:off x="6137168" y="4985757"/>
                <a:ext cx="2482725" cy="1123950"/>
              </a:xfrm>
              <a:prstGeom prst="rect">
                <a:avLst/>
              </a:prstGeom>
            </p:spPr>
          </p:pic>
          <p:pic>
            <p:nvPicPr>
              <p:cNvPr id="5" name="图片 4"/>
              <p:cNvPicPr>
                <a:picLocks noChangeAspect="1"/>
              </p:cNvPicPr>
              <p:nvPr/>
            </p:nvPicPr>
            <p:blipFill>
              <a:blip r:embed="rId5"/>
              <a:stretch>
                <a:fillRect/>
              </a:stretch>
            </p:blipFill>
            <p:spPr>
              <a:xfrm>
                <a:off x="8886825" y="5023857"/>
                <a:ext cx="3305175" cy="1085850"/>
              </a:xfrm>
              <a:prstGeom prst="rect">
                <a:avLst/>
              </a:prstGeom>
            </p:spPr>
          </p:pic>
        </p:grpSp>
        <p:sp>
          <p:nvSpPr>
            <p:cNvPr id="6" name="文本框 5"/>
            <p:cNvSpPr txBox="1"/>
            <p:nvPr/>
          </p:nvSpPr>
          <p:spPr>
            <a:xfrm>
              <a:off x="1813644" y="5265626"/>
              <a:ext cx="4462888" cy="523220"/>
            </a:xfrm>
            <a:prstGeom prst="rect">
              <a:avLst/>
            </a:prstGeom>
            <a:noFill/>
          </p:spPr>
          <p:txBody>
            <a:bodyPr wrap="none" rtlCol="0">
              <a:spAutoFit/>
            </a:bodyPr>
            <a:lstStyle/>
            <a:p>
              <a:r>
                <a:rPr lang="en-US" altLang="zh-CN" sz="2800" dirty="0">
                  <a:latin typeface="+mj-ea"/>
                  <a:ea typeface="+mj-ea"/>
                </a:rPr>
                <a:t>Nodes in </a:t>
              </a:r>
              <a:r>
                <a:rPr lang="en-US" altLang="zh-CN" sz="2800" b="1" dirty="0">
                  <a:latin typeface="+mj-ea"/>
                  <a:ea typeface="+mj-ea"/>
                  <a:cs typeface="Times New Roman" panose="02020603050405020304" pitchFamily="18" charset="0"/>
                </a:rPr>
                <a:t>G</a:t>
              </a:r>
              <a:r>
                <a:rPr lang="en-US" altLang="zh-CN" sz="2800" dirty="0">
                  <a:latin typeface="+mj-ea"/>
                  <a:ea typeface="+mj-ea"/>
                </a:rPr>
                <a:t>  to  a vector  </a:t>
              </a:r>
              <a:endParaRPr lang="zh-CN" altLang="en-US" sz="2800" dirty="0">
                <a:latin typeface="+mj-ea"/>
                <a:ea typeface="+mj-ea"/>
              </a:endParaRPr>
            </a:p>
          </p:txBody>
        </p:sp>
      </p:grpSp>
      <p:sp>
        <p:nvSpPr>
          <p:cNvPr id="7" name="矩形 6"/>
          <p:cNvSpPr/>
          <p:nvPr/>
        </p:nvSpPr>
        <p:spPr>
          <a:xfrm>
            <a:off x="666750" y="5261117"/>
            <a:ext cx="11258551" cy="1446550"/>
          </a:xfrm>
          <a:prstGeom prst="rect">
            <a:avLst/>
          </a:prstGeom>
        </p:spPr>
        <p:txBody>
          <a:bodyPr wrap="square">
            <a:spAutoFit/>
          </a:bodyPr>
          <a:lstStyle/>
          <a:p>
            <a:pPr marL="342900" lvl="0" indent="-342900">
              <a:lnSpc>
                <a:spcPct val="150000"/>
              </a:lnSpc>
              <a:buFont typeface="Wingdings" panose="05000000000000000000" pitchFamily="2" charset="2"/>
              <a:buChar char="ü"/>
            </a:pPr>
            <a:r>
              <a:rPr lang="en-US" altLang="zh-CN" sz="2400" b="1" dirty="0">
                <a:solidFill>
                  <a:srgbClr val="000000"/>
                </a:solidFill>
                <a:latin typeface="+mj-ea"/>
                <a:ea typeface="+mj-ea"/>
              </a:rPr>
              <a:t>Preserve  the original structure  of network</a:t>
            </a:r>
            <a:r>
              <a:rPr lang="zh-CN" altLang="en-US" sz="2400" dirty="0">
                <a:solidFill>
                  <a:srgbClr val="000000"/>
                </a:solidFill>
                <a:latin typeface="+mj-ea"/>
                <a:ea typeface="+mj-ea"/>
              </a:rPr>
              <a:t>（</a:t>
            </a:r>
            <a:r>
              <a:rPr lang="en-US" altLang="zh-CN" sz="2400" dirty="0">
                <a:solidFill>
                  <a:srgbClr val="000000"/>
                </a:solidFill>
                <a:latin typeface="+mj-ea"/>
                <a:ea typeface="+mj-ea"/>
              </a:rPr>
              <a:t>automatically </a:t>
            </a:r>
            <a:r>
              <a:rPr lang="zh-CN" altLang="en-US" sz="2400" dirty="0">
                <a:solidFill>
                  <a:srgbClr val="000000"/>
                </a:solidFill>
                <a:latin typeface="+mj-ea"/>
                <a:ea typeface="+mj-ea"/>
              </a:rPr>
              <a:t>）</a:t>
            </a:r>
            <a:endParaRPr lang="en-US" altLang="zh-CN" sz="2800" dirty="0">
              <a:solidFill>
                <a:srgbClr val="000000"/>
              </a:solidFill>
              <a:latin typeface="+mj-ea"/>
              <a:ea typeface="+mj-ea"/>
            </a:endParaRPr>
          </a:p>
          <a:p>
            <a:pPr marL="342900" lvl="0" indent="-342900">
              <a:lnSpc>
                <a:spcPct val="150000"/>
              </a:lnSpc>
              <a:buFont typeface="Wingdings" panose="05000000000000000000" pitchFamily="2" charset="2"/>
              <a:buChar char="ü"/>
            </a:pPr>
            <a:r>
              <a:rPr lang="en-US" altLang="zh-CN" sz="2400" b="1" dirty="0">
                <a:solidFill>
                  <a:srgbClr val="000000"/>
                </a:solidFill>
                <a:latin typeface="+mj-ea"/>
                <a:ea typeface="+mj-ea"/>
              </a:rPr>
              <a:t>Input of downstream machine learning task </a:t>
            </a:r>
            <a:r>
              <a:rPr lang="en-US" altLang="zh-CN" sz="2400" dirty="0">
                <a:solidFill>
                  <a:srgbClr val="000000"/>
                </a:solidFill>
                <a:latin typeface="+mj-ea"/>
                <a:ea typeface="+mj-ea"/>
              </a:rPr>
              <a:t>(efficiently and effectively )</a:t>
            </a:r>
            <a:endParaRPr lang="en-US" altLang="zh-CN" sz="2000" dirty="0">
              <a:solidFill>
                <a:srgbClr val="000000"/>
              </a:solidFill>
              <a:latin typeface="+mj-ea"/>
              <a:ea typeface="+mj-ea"/>
            </a:endParaRPr>
          </a:p>
          <a:p>
            <a:pPr lvl="0"/>
            <a:endParaRPr lang="zh-CN" altLang="en-US" sz="1600" dirty="0">
              <a:solidFill>
                <a:srgbClr val="000000"/>
              </a:solidFill>
              <a:latin typeface="等线" panose="02010600030101010101" pitchFamily="2" charset="-122"/>
              <a:ea typeface="等线" panose="02010600030101010101" pitchFamily="2" charset="-122"/>
            </a:endParaRPr>
          </a:p>
        </p:txBody>
      </p:sp>
      <p:sp>
        <p:nvSpPr>
          <p:cNvPr id="11" name="文本占位符 1"/>
          <p:cNvSpPr>
            <a:spLocks noGrp="1"/>
          </p:cNvSpPr>
          <p:nvPr>
            <p:ph type="body" sz="quarter" idx="10"/>
          </p:nvPr>
        </p:nvSpPr>
        <p:spPr>
          <a:xfrm>
            <a:off x="271419" y="375782"/>
            <a:ext cx="10932875" cy="544610"/>
          </a:xfrm>
        </p:spPr>
        <p:txBody>
          <a:bodyPr>
            <a:noAutofit/>
          </a:bodyPr>
          <a:lstStyle/>
          <a:p>
            <a:r>
              <a:rPr lang="en-US" altLang="zh-CN" sz="4000" b="1" dirty="0">
                <a:solidFill>
                  <a:schemeClr val="accent1">
                    <a:lumMod val="75000"/>
                  </a:schemeClr>
                </a:solidFill>
                <a:latin typeface="Calibri" panose="020F0502020204030204" pitchFamily="34" charset="0"/>
                <a:cs typeface="Calibri" panose="020F0502020204030204" pitchFamily="34" charset="0"/>
              </a:rPr>
              <a:t>What’s Network Embedding?</a:t>
            </a:r>
            <a:endParaRPr lang="zh-CN" altLang="en-US" sz="4000" b="1" dirty="0">
              <a:solidFill>
                <a:schemeClr val="accent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4638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
          <p:cNvSpPr>
            <a:spLocks noGrp="1"/>
          </p:cNvSpPr>
          <p:nvPr>
            <p:ph type="body" sz="quarter" idx="10"/>
          </p:nvPr>
        </p:nvSpPr>
        <p:spPr>
          <a:xfrm>
            <a:off x="271419" y="375782"/>
            <a:ext cx="10932875" cy="544610"/>
          </a:xfrm>
        </p:spPr>
        <p:txBody>
          <a:bodyPr>
            <a:noAutofit/>
          </a:bodyPr>
          <a:lstStyle/>
          <a:p>
            <a:r>
              <a:rPr lang="en-US" altLang="zh-CN" sz="4000" b="1" dirty="0">
                <a:solidFill>
                  <a:schemeClr val="accent1">
                    <a:lumMod val="75000"/>
                  </a:schemeClr>
                </a:solidFill>
                <a:latin typeface="Calibri" panose="020F0502020204030204" pitchFamily="34" charset="0"/>
                <a:cs typeface="Calibri" panose="020F0502020204030204" pitchFamily="34" charset="0"/>
              </a:rPr>
              <a:t>Structural Properties</a:t>
            </a:r>
            <a:endParaRPr lang="zh-CN" altLang="en-US" sz="4000" b="1" dirty="0">
              <a:solidFill>
                <a:schemeClr val="accent1">
                  <a:lumMod val="75000"/>
                </a:schemeClr>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3"/>
          <a:stretch>
            <a:fillRect/>
          </a:stretch>
        </p:blipFill>
        <p:spPr>
          <a:xfrm>
            <a:off x="667739" y="1304924"/>
            <a:ext cx="10921892" cy="4227195"/>
          </a:xfrm>
          <a:prstGeom prst="rect">
            <a:avLst/>
          </a:prstGeom>
        </p:spPr>
      </p:pic>
      <p:sp>
        <p:nvSpPr>
          <p:cNvPr id="7" name="Rectangle 6"/>
          <p:cNvSpPr/>
          <p:nvPr/>
        </p:nvSpPr>
        <p:spPr>
          <a:xfrm>
            <a:off x="773628" y="5896482"/>
            <a:ext cx="10550723" cy="892552"/>
          </a:xfrm>
          <a:prstGeom prst="rect">
            <a:avLst/>
          </a:prstGeom>
        </p:spPr>
        <p:txBody>
          <a:bodyPr wrap="square">
            <a:spAutoFit/>
          </a:bodyPr>
          <a:lstStyle/>
          <a:p>
            <a:pPr algn="ctr"/>
            <a:r>
              <a:rPr lang="en-US" sz="2600" b="1" dirty="0">
                <a:solidFill>
                  <a:srgbClr val="002060"/>
                </a:solidFill>
                <a:latin typeface="Calibri" panose="020F0502020204030204" pitchFamily="34" charset="0"/>
                <a:cs typeface="Calibri" panose="020F0502020204030204" pitchFamily="34" charset="0"/>
              </a:rPr>
              <a:t>Objectives: </a:t>
            </a:r>
            <a:r>
              <a:rPr lang="en-US" sz="2600" b="1" dirty="0">
                <a:solidFill>
                  <a:srgbClr val="C00000"/>
                </a:solidFill>
                <a:latin typeface="Calibri" panose="020F0502020204030204" pitchFamily="34" charset="0"/>
                <a:cs typeface="Calibri" panose="020F0502020204030204" pitchFamily="34" charset="0"/>
              </a:rPr>
              <a:t>Hybrid graph embedding </a:t>
            </a:r>
            <a:r>
              <a:rPr lang="en-US" sz="2600" b="1" dirty="0">
                <a:solidFill>
                  <a:srgbClr val="002060"/>
                </a:solidFill>
                <a:latin typeface="Calibri" panose="020F0502020204030204" pitchFamily="34" charset="0"/>
                <a:cs typeface="Calibri" panose="020F0502020204030204" pitchFamily="34" charset="0"/>
              </a:rPr>
              <a:t>that flexibly preserves both structural proximity and role-based equivalence of a network</a:t>
            </a:r>
            <a:r>
              <a:rPr lang="en-US" sz="2600" dirty="0">
                <a:solidFill>
                  <a:srgbClr val="0020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1651931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论文蓝">
      <a:dk1>
        <a:srgbClr val="000000"/>
      </a:dk1>
      <a:lt1>
        <a:srgbClr val="FFFFFF"/>
      </a:lt1>
      <a:dk2>
        <a:srgbClr val="44546A"/>
      </a:dk2>
      <a:lt2>
        <a:srgbClr val="E7E6E6"/>
      </a:lt2>
      <a:accent1>
        <a:srgbClr val="365FAA"/>
      </a:accent1>
      <a:accent2>
        <a:srgbClr val="4472C4"/>
      </a:accent2>
      <a:accent3>
        <a:srgbClr val="A5A5A5"/>
      </a:accent3>
      <a:accent4>
        <a:srgbClr val="FFC000"/>
      </a:accent4>
      <a:accent5>
        <a:srgbClr val="4472C4"/>
      </a:accent5>
      <a:accent6>
        <a:srgbClr val="70AD47"/>
      </a:accent6>
      <a:hlink>
        <a:srgbClr val="0563C1"/>
      </a:hlink>
      <a:folHlink>
        <a:srgbClr val="954F72"/>
      </a:folHlink>
    </a:clrScheme>
    <a:fontScheme name="论文">
      <a:majorFont>
        <a:latin typeface="微软雅黑"/>
        <a:ea typeface="微软雅黑"/>
        <a:cs typeface=""/>
      </a:majorFont>
      <a:minorFont>
        <a:latin typeface="微软雅黑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B4FF741-2E82-48CD-9931-DF89750C29FE}" vid="{41BFF024-F73E-43EE-B7D5-F2D953D6E644}"/>
    </a:ext>
  </a:extLst>
</a:theme>
</file>

<file path=ppt/theme/theme3.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56536</TotalTime>
  <Words>1715</Words>
  <Application>Microsoft Office PowerPoint</Application>
  <PresentationFormat>宽屏</PresentationFormat>
  <Paragraphs>296</Paragraphs>
  <Slides>42</Slides>
  <Notes>41</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42</vt:i4>
      </vt:variant>
    </vt:vector>
  </HeadingPairs>
  <TitlesOfParts>
    <vt:vector size="57" baseType="lpstr">
      <vt:lpstr>等线</vt:lpstr>
      <vt:lpstr>等线 Light</vt:lpstr>
      <vt:lpstr>微软雅黑</vt:lpstr>
      <vt:lpstr>微软雅黑 Light</vt:lpstr>
      <vt:lpstr>Arial</vt:lpstr>
      <vt:lpstr>Calibri</vt:lpstr>
      <vt:lpstr>Calibri Light</vt:lpstr>
      <vt:lpstr>Calisto MT</vt:lpstr>
      <vt:lpstr>Cambria Math</vt:lpstr>
      <vt:lpstr>Consolas</vt:lpstr>
      <vt:lpstr>Times New Roman</vt:lpstr>
      <vt:lpstr>Wingdings</vt:lpstr>
      <vt:lpstr>Office 主题​​</vt:lpstr>
      <vt:lpstr>主题1</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dc:creator>
  <cp:lastModifiedBy>Benyun Shi</cp:lastModifiedBy>
  <cp:revision>863</cp:revision>
  <dcterms:created xsi:type="dcterms:W3CDTF">2018-03-30T13:03:10Z</dcterms:created>
  <dcterms:modified xsi:type="dcterms:W3CDTF">2019-10-11T13:41:52Z</dcterms:modified>
</cp:coreProperties>
</file>